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414" r:id="rId3"/>
    <p:sldId id="258" r:id="rId4"/>
    <p:sldId id="585" r:id="rId5"/>
    <p:sldId id="568" r:id="rId6"/>
    <p:sldId id="554" r:id="rId7"/>
    <p:sldId id="260" r:id="rId8"/>
    <p:sldId id="267" r:id="rId9"/>
    <p:sldId id="335" r:id="rId10"/>
    <p:sldId id="596" r:id="rId11"/>
    <p:sldId id="336" r:id="rId12"/>
    <p:sldId id="264" r:id="rId13"/>
    <p:sldId id="570" r:id="rId14"/>
    <p:sldId id="571" r:id="rId15"/>
    <p:sldId id="572" r:id="rId16"/>
    <p:sldId id="465" r:id="rId17"/>
    <p:sldId id="555" r:id="rId18"/>
    <p:sldId id="586" r:id="rId19"/>
    <p:sldId id="587" r:id="rId20"/>
    <p:sldId id="588" r:id="rId21"/>
    <p:sldId id="589" r:id="rId22"/>
    <p:sldId id="590" r:id="rId23"/>
    <p:sldId id="591" r:id="rId24"/>
    <p:sldId id="592" r:id="rId25"/>
    <p:sldId id="593" r:id="rId26"/>
    <p:sldId id="594" r:id="rId27"/>
    <p:sldId id="595" r:id="rId28"/>
    <p:sldId id="582" r:id="rId29"/>
    <p:sldId id="562" r:id="rId30"/>
    <p:sldId id="563" r:id="rId31"/>
    <p:sldId id="580" r:id="rId32"/>
    <p:sldId id="581" r:id="rId33"/>
    <p:sldId id="564" r:id="rId34"/>
    <p:sldId id="565" r:id="rId35"/>
    <p:sldId id="346" r:id="rId36"/>
    <p:sldId id="419" r:id="rId37"/>
    <p:sldId id="556" r:id="rId38"/>
    <p:sldId id="566" r:id="rId39"/>
    <p:sldId id="567" r:id="rId40"/>
    <p:sldId id="466" r:id="rId41"/>
    <p:sldId id="467" r:id="rId42"/>
    <p:sldId id="56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74045" autoAdjust="0"/>
  </p:normalViewPr>
  <p:slideViewPr>
    <p:cSldViewPr snapToGrid="0">
      <p:cViewPr varScale="1">
        <p:scale>
          <a:sx n="84" d="100"/>
          <a:sy n="84" d="100"/>
        </p:scale>
        <p:origin x="13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7371037642214E-2"/>
          <c:y val="0.14974517117180208"/>
          <c:w val="0.89421059655678636"/>
          <c:h val="0.72665012301312082"/>
        </c:manualLayout>
      </c:layout>
      <c:lineChart>
        <c:grouping val="standard"/>
        <c:varyColors val="0"/>
        <c:ser>
          <c:idx val="0"/>
          <c:order val="0"/>
          <c:tx>
            <c:strRef>
              <c:f>Poverty!$B$21</c:f>
              <c:strCache>
                <c:ptCount val="1"/>
                <c:pt idx="0">
                  <c:v>Madison</c:v>
                </c:pt>
              </c:strCache>
            </c:strRef>
          </c:tx>
          <c:spPr>
            <a:ln w="41275" cap="rnd">
              <a:solidFill>
                <a:schemeClr val="accent2"/>
              </a:solidFill>
              <a:round/>
            </a:ln>
            <a:effectLst/>
          </c:spPr>
          <c:marker>
            <c:symbol val="triangle"/>
            <c:size val="9"/>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6D46-4B84-9901-0E1B307A08A3}"/>
                </c:ext>
              </c:extLst>
            </c:dLbl>
            <c:dLbl>
              <c:idx val="1"/>
              <c:delete val="1"/>
              <c:extLst>
                <c:ext xmlns:c15="http://schemas.microsoft.com/office/drawing/2012/chart" uri="{CE6537A1-D6FC-4f65-9D91-7224C49458BB}"/>
                <c:ext xmlns:c16="http://schemas.microsoft.com/office/drawing/2014/chart" uri="{C3380CC4-5D6E-409C-BE32-E72D297353CC}">
                  <c16:uniqueId val="{00000001-6D46-4B84-9901-0E1B307A08A3}"/>
                </c:ext>
              </c:extLst>
            </c:dLbl>
            <c:dLbl>
              <c:idx val="2"/>
              <c:delete val="1"/>
              <c:extLst>
                <c:ext xmlns:c15="http://schemas.microsoft.com/office/drawing/2012/chart" uri="{CE6537A1-D6FC-4f65-9D91-7224C49458BB}"/>
                <c:ext xmlns:c16="http://schemas.microsoft.com/office/drawing/2014/chart" uri="{C3380CC4-5D6E-409C-BE32-E72D297353CC}">
                  <c16:uniqueId val="{00000002-6D46-4B84-9901-0E1B307A08A3}"/>
                </c:ext>
              </c:extLst>
            </c:dLbl>
            <c:dLbl>
              <c:idx val="3"/>
              <c:delete val="1"/>
              <c:extLst>
                <c:ext xmlns:c15="http://schemas.microsoft.com/office/drawing/2012/chart" uri="{CE6537A1-D6FC-4f65-9D91-7224C49458BB}"/>
                <c:ext xmlns:c16="http://schemas.microsoft.com/office/drawing/2014/chart" uri="{C3380CC4-5D6E-409C-BE32-E72D297353CC}">
                  <c16:uniqueId val="{00000003-6D46-4B84-9901-0E1B307A08A3}"/>
                </c:ext>
              </c:extLst>
            </c:dLbl>
            <c:dLbl>
              <c:idx val="4"/>
              <c:delete val="1"/>
              <c:extLst>
                <c:ext xmlns:c15="http://schemas.microsoft.com/office/drawing/2012/chart" uri="{CE6537A1-D6FC-4f65-9D91-7224C49458BB}"/>
                <c:ext xmlns:c16="http://schemas.microsoft.com/office/drawing/2014/chart" uri="{C3380CC4-5D6E-409C-BE32-E72D297353CC}">
                  <c16:uniqueId val="{00000004-6D46-4B84-9901-0E1B307A08A3}"/>
                </c:ext>
              </c:extLst>
            </c:dLbl>
            <c:dLbl>
              <c:idx val="5"/>
              <c:delete val="1"/>
              <c:extLst>
                <c:ext xmlns:c15="http://schemas.microsoft.com/office/drawing/2012/chart" uri="{CE6537A1-D6FC-4f65-9D91-7224C49458BB}"/>
                <c:ext xmlns:c16="http://schemas.microsoft.com/office/drawing/2014/chart" uri="{C3380CC4-5D6E-409C-BE32-E72D297353CC}">
                  <c16:uniqueId val="{00000005-6D46-4B84-9901-0E1B307A08A3}"/>
                </c:ext>
              </c:extLst>
            </c:dLbl>
            <c:dLbl>
              <c:idx val="6"/>
              <c:delete val="1"/>
              <c:extLst>
                <c:ext xmlns:c15="http://schemas.microsoft.com/office/drawing/2012/chart" uri="{CE6537A1-D6FC-4f65-9D91-7224C49458BB}"/>
                <c:ext xmlns:c16="http://schemas.microsoft.com/office/drawing/2014/chart" uri="{C3380CC4-5D6E-409C-BE32-E72D297353CC}">
                  <c16:uniqueId val="{00000006-6D46-4B84-9901-0E1B307A08A3}"/>
                </c:ext>
              </c:extLst>
            </c:dLbl>
            <c:dLbl>
              <c:idx val="7"/>
              <c:delete val="1"/>
              <c:extLst>
                <c:ext xmlns:c15="http://schemas.microsoft.com/office/drawing/2012/chart" uri="{CE6537A1-D6FC-4f65-9D91-7224C49458BB}"/>
                <c:ext xmlns:c16="http://schemas.microsoft.com/office/drawing/2014/chart" uri="{C3380CC4-5D6E-409C-BE32-E72D297353CC}">
                  <c16:uniqueId val="{00000007-6D46-4B84-9901-0E1B307A08A3}"/>
                </c:ext>
              </c:extLst>
            </c:dLbl>
            <c:dLbl>
              <c:idx val="8"/>
              <c:delete val="1"/>
              <c:extLst>
                <c:ext xmlns:c15="http://schemas.microsoft.com/office/drawing/2012/chart" uri="{CE6537A1-D6FC-4f65-9D91-7224C49458BB}"/>
                <c:ext xmlns:c16="http://schemas.microsoft.com/office/drawing/2014/chart" uri="{C3380CC4-5D6E-409C-BE32-E72D297353CC}">
                  <c16:uniqueId val="{00000008-6D46-4B84-9901-0E1B307A08A3}"/>
                </c:ext>
              </c:extLst>
            </c:dLbl>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6D46-4B84-9901-0E1B307A08A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Poverty!$A$22:$A$31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Poverty!$B$22:$B$31</c:f>
              <c:numCache>
                <c:formatCode>General</c:formatCode>
                <c:ptCount val="10"/>
                <c:pt idx="0">
                  <c:v>22.4</c:v>
                </c:pt>
                <c:pt idx="1">
                  <c:v>21</c:v>
                </c:pt>
                <c:pt idx="2">
                  <c:v>20.399999999999999</c:v>
                </c:pt>
                <c:pt idx="3">
                  <c:v>21.6</c:v>
                </c:pt>
                <c:pt idx="4">
                  <c:v>22.5</c:v>
                </c:pt>
                <c:pt idx="5">
                  <c:v>22.2</c:v>
                </c:pt>
                <c:pt idx="6">
                  <c:v>25.7</c:v>
                </c:pt>
                <c:pt idx="7">
                  <c:v>28.5</c:v>
                </c:pt>
                <c:pt idx="8">
                  <c:v>31.9</c:v>
                </c:pt>
                <c:pt idx="9">
                  <c:v>28.2</c:v>
                </c:pt>
              </c:numCache>
            </c:numRef>
          </c:val>
          <c:smooth val="0"/>
          <c:extLst>
            <c:ext xmlns:c16="http://schemas.microsoft.com/office/drawing/2014/chart" uri="{C3380CC4-5D6E-409C-BE32-E72D297353CC}">
              <c16:uniqueId val="{0000000A-6D46-4B84-9901-0E1B307A08A3}"/>
            </c:ext>
          </c:extLst>
        </c:ser>
        <c:ser>
          <c:idx val="1"/>
          <c:order val="1"/>
          <c:tx>
            <c:strRef>
              <c:f>Poverty!$C$21</c:f>
              <c:strCache>
                <c:ptCount val="1"/>
                <c:pt idx="0">
                  <c:v>Florida</c:v>
                </c:pt>
              </c:strCache>
            </c:strRef>
          </c:tx>
          <c:spPr>
            <a:ln w="41275" cap="rnd">
              <a:solidFill>
                <a:schemeClr val="accent2">
                  <a:lumMod val="75000"/>
                </a:schemeClr>
              </a:solidFill>
              <a:round/>
            </a:ln>
            <a:effectLst/>
          </c:spPr>
          <c:marker>
            <c:symbol val="square"/>
            <c:size val="9"/>
            <c:spPr>
              <a:solidFill>
                <a:schemeClr val="accent2">
                  <a:lumMod val="75000"/>
                </a:schemeClr>
              </a:solidFill>
              <a:ln w="9525">
                <a:solidFill>
                  <a:schemeClr val="accent1">
                    <a:lumMod val="50000"/>
                  </a:schemeClr>
                </a:solidFill>
              </a:ln>
              <a:effectLst/>
            </c:spPr>
          </c:marker>
          <c:dLbls>
            <c:dLbl>
              <c:idx val="9"/>
              <c:layout>
                <c:manualLayout>
                  <c:x val="-3.0126310729162369E-2"/>
                  <c:y val="3.178858323382069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46-4B84-9901-0E1B307A08A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Poverty!$A$22:$A$31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Poverty!$C$22:$C$31</c:f>
              <c:numCache>
                <c:formatCode>General</c:formatCode>
                <c:ptCount val="10"/>
                <c:pt idx="0">
                  <c:v>13.2</c:v>
                </c:pt>
                <c:pt idx="1">
                  <c:v>13.8</c:v>
                </c:pt>
                <c:pt idx="2">
                  <c:v>14.7</c:v>
                </c:pt>
                <c:pt idx="3">
                  <c:v>15.6</c:v>
                </c:pt>
                <c:pt idx="4">
                  <c:v>16.3</c:v>
                </c:pt>
                <c:pt idx="5">
                  <c:v>16.7</c:v>
                </c:pt>
                <c:pt idx="6">
                  <c:v>16.5</c:v>
                </c:pt>
                <c:pt idx="7">
                  <c:v>16.100000000000001</c:v>
                </c:pt>
                <c:pt idx="8">
                  <c:v>15.5</c:v>
                </c:pt>
                <c:pt idx="9">
                  <c:v>14.8</c:v>
                </c:pt>
              </c:numCache>
            </c:numRef>
          </c:val>
          <c:smooth val="0"/>
          <c:extLst>
            <c:ext xmlns:c16="http://schemas.microsoft.com/office/drawing/2014/chart" uri="{C3380CC4-5D6E-409C-BE32-E72D297353CC}">
              <c16:uniqueId val="{0000000C-6D46-4B84-9901-0E1B307A08A3}"/>
            </c:ext>
          </c:extLst>
        </c:ser>
        <c:dLbls>
          <c:showLegendKey val="0"/>
          <c:showVal val="0"/>
          <c:showCatName val="0"/>
          <c:showSerName val="0"/>
          <c:showPercent val="0"/>
          <c:showBubbleSize val="0"/>
        </c:dLbls>
        <c:marker val="1"/>
        <c:smooth val="0"/>
        <c:axId val="858303648"/>
        <c:axId val="851275136"/>
      </c:lineChart>
      <c:catAx>
        <c:axId val="8583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51275136"/>
        <c:crosses val="autoZero"/>
        <c:auto val="1"/>
        <c:lblAlgn val="ctr"/>
        <c:lblOffset val="100"/>
        <c:noMultiLvlLbl val="0"/>
      </c:catAx>
      <c:valAx>
        <c:axId val="85127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 of Population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58303648"/>
        <c:crosses val="autoZero"/>
        <c:crossBetween val="between"/>
      </c:valAx>
      <c:spPr>
        <a:noFill/>
        <a:ln w="25400">
          <a:noFill/>
        </a:ln>
        <a:effectLst/>
      </c:spPr>
    </c:plotArea>
    <c:legend>
      <c:legendPos val="b"/>
      <c:layout>
        <c:manualLayout>
          <c:xMode val="edge"/>
          <c:yMode val="edge"/>
          <c:x val="0.33429912362649583"/>
          <c:y val="3.4494670613965848E-2"/>
          <c:w val="0.37989872028708277"/>
          <c:h val="7.815612466985123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7506213195314"/>
          <c:y val="0.1497761305764817"/>
          <c:w val="0.86154324556902417"/>
          <c:h val="0.73928082845018372"/>
        </c:manualLayout>
      </c:layout>
      <c:lineChart>
        <c:grouping val="standard"/>
        <c:varyColors val="0"/>
        <c:ser>
          <c:idx val="0"/>
          <c:order val="0"/>
          <c:tx>
            <c:strRef>
              <c:f>'High school graduation rates'!$B$18</c:f>
              <c:strCache>
                <c:ptCount val="1"/>
                <c:pt idx="0">
                  <c:v>Madison</c:v>
                </c:pt>
              </c:strCache>
            </c:strRef>
          </c:tx>
          <c:spPr>
            <a:ln w="41275" cap="rnd">
              <a:solidFill>
                <a:schemeClr val="accent2"/>
              </a:solidFill>
              <a:round/>
            </a:ln>
            <a:effectLst/>
          </c:spPr>
          <c:marker>
            <c:symbol val="square"/>
            <c:size val="8"/>
            <c:spPr>
              <a:solidFill>
                <a:schemeClr val="accent2"/>
              </a:solidFill>
              <a:ln w="9525">
                <a:solidFill>
                  <a:schemeClr val="accent2"/>
                </a:solidFill>
              </a:ln>
              <a:effectLst/>
            </c:spPr>
          </c:marker>
          <c:cat>
            <c:strRef>
              <c:f>'High school graduation rates'!$A$19:$A$26</c:f>
              <c:strCache>
                <c:ptCount val="8"/>
                <c:pt idx="0">
                  <c:v>2011-12</c:v>
                </c:pt>
                <c:pt idx="1">
                  <c:v>2012-13</c:v>
                </c:pt>
                <c:pt idx="2">
                  <c:v>2013-14</c:v>
                </c:pt>
                <c:pt idx="3">
                  <c:v>2014-15</c:v>
                </c:pt>
                <c:pt idx="4">
                  <c:v>2015-16</c:v>
                </c:pt>
                <c:pt idx="5">
                  <c:v>2016-17</c:v>
                </c:pt>
                <c:pt idx="6">
                  <c:v>2017-18</c:v>
                </c:pt>
                <c:pt idx="7">
                  <c:v>2018-19</c:v>
                </c:pt>
              </c:strCache>
            </c:strRef>
          </c:cat>
          <c:val>
            <c:numRef>
              <c:f>'High school graduation rates'!$B$19:$B$26</c:f>
              <c:numCache>
                <c:formatCode>General</c:formatCode>
                <c:ptCount val="8"/>
                <c:pt idx="0">
                  <c:v>57.1</c:v>
                </c:pt>
                <c:pt idx="1">
                  <c:v>66.3</c:v>
                </c:pt>
                <c:pt idx="2">
                  <c:v>64</c:v>
                </c:pt>
                <c:pt idx="3">
                  <c:v>75.7</c:v>
                </c:pt>
                <c:pt idx="4">
                  <c:v>58.1</c:v>
                </c:pt>
                <c:pt idx="5">
                  <c:v>80.099999999999994</c:v>
                </c:pt>
                <c:pt idx="6">
                  <c:v>76.7</c:v>
                </c:pt>
                <c:pt idx="7">
                  <c:v>82.5</c:v>
                </c:pt>
              </c:numCache>
            </c:numRef>
          </c:val>
          <c:smooth val="0"/>
          <c:extLst>
            <c:ext xmlns:c16="http://schemas.microsoft.com/office/drawing/2014/chart" uri="{C3380CC4-5D6E-409C-BE32-E72D297353CC}">
              <c16:uniqueId val="{00000000-6419-451C-BA38-03A753D26B41}"/>
            </c:ext>
          </c:extLst>
        </c:ser>
        <c:ser>
          <c:idx val="1"/>
          <c:order val="1"/>
          <c:tx>
            <c:strRef>
              <c:f>'High school graduation rates'!$C$18</c:f>
              <c:strCache>
                <c:ptCount val="1"/>
                <c:pt idx="0">
                  <c:v>Florida</c:v>
                </c:pt>
              </c:strCache>
            </c:strRef>
          </c:tx>
          <c:spPr>
            <a:ln w="41275" cap="rnd">
              <a:solidFill>
                <a:schemeClr val="accent1"/>
              </a:solidFill>
              <a:round/>
            </a:ln>
            <a:effectLst/>
          </c:spPr>
          <c:marker>
            <c:symbol val="triangle"/>
            <c:size val="9"/>
            <c:spPr>
              <a:solidFill>
                <a:schemeClr val="accent1"/>
              </a:solidFill>
              <a:ln w="9525">
                <a:solidFill>
                  <a:schemeClr val="accent1"/>
                </a:solidFill>
              </a:ln>
              <a:effectLst/>
            </c:spPr>
          </c:marker>
          <c:cat>
            <c:strRef>
              <c:f>'High school graduation rates'!$A$19:$A$26</c:f>
              <c:strCache>
                <c:ptCount val="8"/>
                <c:pt idx="0">
                  <c:v>2011-12</c:v>
                </c:pt>
                <c:pt idx="1">
                  <c:v>2012-13</c:v>
                </c:pt>
                <c:pt idx="2">
                  <c:v>2013-14</c:v>
                </c:pt>
                <c:pt idx="3">
                  <c:v>2014-15</c:v>
                </c:pt>
                <c:pt idx="4">
                  <c:v>2015-16</c:v>
                </c:pt>
                <c:pt idx="5">
                  <c:v>2016-17</c:v>
                </c:pt>
                <c:pt idx="6">
                  <c:v>2017-18</c:v>
                </c:pt>
                <c:pt idx="7">
                  <c:v>2018-19</c:v>
                </c:pt>
              </c:strCache>
            </c:strRef>
          </c:cat>
          <c:val>
            <c:numRef>
              <c:f>'High school graduation rates'!$C$19:$C$26</c:f>
              <c:numCache>
                <c:formatCode>General</c:formatCode>
                <c:ptCount val="8"/>
                <c:pt idx="0">
                  <c:v>70.599999999999994</c:v>
                </c:pt>
                <c:pt idx="1">
                  <c:v>74.5</c:v>
                </c:pt>
                <c:pt idx="2">
                  <c:v>75.599999999999994</c:v>
                </c:pt>
                <c:pt idx="3">
                  <c:v>76.099999999999994</c:v>
                </c:pt>
                <c:pt idx="4">
                  <c:v>77.900000000000006</c:v>
                </c:pt>
                <c:pt idx="5">
                  <c:v>80.7</c:v>
                </c:pt>
                <c:pt idx="6">
                  <c:v>86.1</c:v>
                </c:pt>
                <c:pt idx="7">
                  <c:v>86.9</c:v>
                </c:pt>
              </c:numCache>
            </c:numRef>
          </c:val>
          <c:smooth val="0"/>
          <c:extLst>
            <c:ext xmlns:c16="http://schemas.microsoft.com/office/drawing/2014/chart" uri="{C3380CC4-5D6E-409C-BE32-E72D297353CC}">
              <c16:uniqueId val="{00000001-6419-451C-BA38-03A753D26B41}"/>
            </c:ext>
          </c:extLst>
        </c:ser>
        <c:dLbls>
          <c:showLegendKey val="0"/>
          <c:showVal val="0"/>
          <c:showCatName val="0"/>
          <c:showSerName val="0"/>
          <c:showPercent val="0"/>
          <c:showBubbleSize val="0"/>
        </c:dLbls>
        <c:marker val="1"/>
        <c:smooth val="0"/>
        <c:axId val="251330735"/>
        <c:axId val="415622831"/>
      </c:lineChart>
      <c:catAx>
        <c:axId val="2513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140000" spcFirstLastPara="1" vertOverflow="ellipsis"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415622831"/>
        <c:crosses val="autoZero"/>
        <c:auto val="1"/>
        <c:lblAlgn val="ctr"/>
        <c:lblOffset val="100"/>
        <c:noMultiLvlLbl val="0"/>
      </c:catAx>
      <c:valAx>
        <c:axId val="41562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51330735"/>
        <c:crosses val="autoZero"/>
        <c:crossBetween val="between"/>
      </c:valAx>
      <c:spPr>
        <a:noFill/>
        <a:ln>
          <a:noFill/>
        </a:ln>
        <a:effectLst/>
      </c:spPr>
    </c:plotArea>
    <c:legend>
      <c:legendPos val="b"/>
      <c:layout>
        <c:manualLayout>
          <c:xMode val="edge"/>
          <c:yMode val="edge"/>
          <c:x val="0.29925330066992595"/>
          <c:y val="4.3141781233527701E-2"/>
          <c:w val="0.42318560097216534"/>
          <c:h val="8.248967821462339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Percentage of Individuals with a Bachelor's Degree or Higher</a:t>
            </a:r>
          </a:p>
          <a:p>
            <a:pPr>
              <a:defRPr sz="1600" b="1"/>
            </a:pPr>
            <a:r>
              <a:rPr lang="en-US" sz="1600" b="1" dirty="0"/>
              <a:t>Madison County and Florida</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075326851749165E-2"/>
          <c:y val="0.29120122230441919"/>
          <c:w val="0.94527522087908022"/>
          <c:h val="0.60038517152404824"/>
        </c:manualLayout>
      </c:layout>
      <c:barChart>
        <c:barDir val="col"/>
        <c:grouping val="clustered"/>
        <c:varyColors val="0"/>
        <c:ser>
          <c:idx val="0"/>
          <c:order val="0"/>
          <c:tx>
            <c:strRef>
              <c:f>Education!$B$3</c:f>
              <c:strCache>
                <c:ptCount val="1"/>
                <c:pt idx="0">
                  <c:v>Madison</c:v>
                </c:pt>
              </c:strCache>
            </c:strRef>
          </c:tx>
          <c:spPr>
            <a:solidFill>
              <a:schemeClr val="accent2"/>
            </a:solidFill>
            <a:ln>
              <a:noFill/>
            </a:ln>
            <a:effectLst/>
          </c:spPr>
          <c:invertIfNegative val="0"/>
          <c:dLbls>
            <c:dLbl>
              <c:idx val="0"/>
              <c:layout>
                <c:manualLayout>
                  <c:x val="-4.6948356807511738E-3"/>
                  <c:y val="-7.307670621031633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CE-47B3-AD65-7C61D2EE4BC1}"/>
                </c:ext>
              </c:extLst>
            </c:dLbl>
            <c:dLbl>
              <c:idx val="1"/>
              <c:layout>
                <c:manualLayout>
                  <c:x val="-6.2597809076682318E-3"/>
                  <c:y val="-7.9720964071268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E-47B3-AD65-7C61D2EE4BC1}"/>
                </c:ext>
              </c:extLst>
            </c:dLbl>
            <c:dLbl>
              <c:idx val="2"/>
              <c:layout>
                <c:manualLayout>
                  <c:x val="-9.3896713615023181E-3"/>
                  <c:y val="-1.19581446106902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CE-47B3-AD65-7C61D2EE4BC1}"/>
                </c:ext>
              </c:extLst>
            </c:dLbl>
            <c:dLbl>
              <c:idx val="3"/>
              <c:layout>
                <c:manualLayout>
                  <c:x val="-9.3896713615023476E-3"/>
                  <c:y val="3.98604820356340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E-47B3-AD65-7C61D2EE4BC1}"/>
                </c:ext>
              </c:extLst>
            </c:dLbl>
            <c:dLbl>
              <c:idx val="5"/>
              <c:layout>
                <c:manualLayout>
                  <c:x val="-9.3896713615023476E-3"/>
                  <c:y val="-3.9860482035633284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31611893583722E-2"/>
                      <c:h val="8.805180481671554E-2"/>
                    </c:manualLayout>
                  </c15:layout>
                </c:ext>
                <c:ext xmlns:c16="http://schemas.microsoft.com/office/drawing/2014/chart" uri="{C3380CC4-5D6E-409C-BE32-E72D297353CC}">
                  <c16:uniqueId val="{00000004-ACCE-47B3-AD65-7C61D2EE4BC1}"/>
                </c:ext>
              </c:extLst>
            </c:dLbl>
            <c:dLbl>
              <c:idx val="6"/>
              <c:layout>
                <c:manualLayout>
                  <c:x val="-3.12989045383411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CE-47B3-AD65-7C61D2EE4BC1}"/>
                </c:ext>
              </c:extLst>
            </c:dLbl>
            <c:dLbl>
              <c:idx val="7"/>
              <c:layout>
                <c:manualLayout>
                  <c:x val="-7.8247261345852897E-3"/>
                  <c:y val="-7.307670621031633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CE-47B3-AD65-7C61D2EE4BC1}"/>
                </c:ext>
              </c:extLst>
            </c:dLbl>
            <c:dLbl>
              <c:idx val="8"/>
              <c:layout>
                <c:manualLayout>
                  <c:x val="-9.3896713615024621E-3"/>
                  <c:y val="-1.19581446106902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CE-47B3-AD65-7C61D2EE4B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Education!$A$4:$A$13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Education!$B$4:$B$13</c:f>
              <c:numCache>
                <c:formatCode>General</c:formatCode>
                <c:ptCount val="10"/>
                <c:pt idx="0">
                  <c:v>11.1</c:v>
                </c:pt>
                <c:pt idx="1">
                  <c:v>10.6</c:v>
                </c:pt>
                <c:pt idx="2">
                  <c:v>10.9</c:v>
                </c:pt>
                <c:pt idx="3">
                  <c:v>10.3</c:v>
                </c:pt>
                <c:pt idx="4">
                  <c:v>9.6999999999999993</c:v>
                </c:pt>
                <c:pt idx="5">
                  <c:v>10.4</c:v>
                </c:pt>
                <c:pt idx="6">
                  <c:v>11.3</c:v>
                </c:pt>
                <c:pt idx="7">
                  <c:v>12.3</c:v>
                </c:pt>
                <c:pt idx="8">
                  <c:v>12.5</c:v>
                </c:pt>
                <c:pt idx="9">
                  <c:v>13.8</c:v>
                </c:pt>
              </c:numCache>
            </c:numRef>
          </c:val>
          <c:extLst>
            <c:ext xmlns:c16="http://schemas.microsoft.com/office/drawing/2014/chart" uri="{C3380CC4-5D6E-409C-BE32-E72D297353CC}">
              <c16:uniqueId val="{00000008-ACCE-47B3-AD65-7C61D2EE4BC1}"/>
            </c:ext>
          </c:extLst>
        </c:ser>
        <c:ser>
          <c:idx val="1"/>
          <c:order val="1"/>
          <c:tx>
            <c:strRef>
              <c:f>Education!$C$3</c:f>
              <c:strCache>
                <c:ptCount val="1"/>
                <c:pt idx="0">
                  <c:v>Florida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Education!$A$4:$A$13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Education!$C$4:$C$13</c:f>
              <c:numCache>
                <c:formatCode>General</c:formatCode>
                <c:ptCount val="10"/>
                <c:pt idx="0">
                  <c:v>25.6</c:v>
                </c:pt>
                <c:pt idx="1">
                  <c:v>25.9</c:v>
                </c:pt>
                <c:pt idx="2">
                  <c:v>26</c:v>
                </c:pt>
                <c:pt idx="3">
                  <c:v>26.2</c:v>
                </c:pt>
                <c:pt idx="4">
                  <c:v>26.4</c:v>
                </c:pt>
                <c:pt idx="5">
                  <c:v>26.8</c:v>
                </c:pt>
                <c:pt idx="6">
                  <c:v>27.3</c:v>
                </c:pt>
                <c:pt idx="7">
                  <c:v>27.9</c:v>
                </c:pt>
                <c:pt idx="8">
                  <c:v>28.5</c:v>
                </c:pt>
                <c:pt idx="9">
                  <c:v>29.2</c:v>
                </c:pt>
              </c:numCache>
            </c:numRef>
          </c:val>
          <c:extLst>
            <c:ext xmlns:c16="http://schemas.microsoft.com/office/drawing/2014/chart" uri="{C3380CC4-5D6E-409C-BE32-E72D297353CC}">
              <c16:uniqueId val="{00000009-ACCE-47B3-AD65-7C61D2EE4BC1}"/>
            </c:ext>
          </c:extLst>
        </c:ser>
        <c:dLbls>
          <c:showLegendKey val="0"/>
          <c:showVal val="0"/>
          <c:showCatName val="0"/>
          <c:showSerName val="0"/>
          <c:showPercent val="0"/>
          <c:showBubbleSize val="0"/>
        </c:dLbls>
        <c:gapWidth val="150"/>
        <c:axId val="744416863"/>
        <c:axId val="740557487"/>
      </c:barChart>
      <c:catAx>
        <c:axId val="744416863"/>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40557487"/>
        <c:crosses val="autoZero"/>
        <c:auto val="1"/>
        <c:lblAlgn val="ctr"/>
        <c:lblOffset val="100"/>
        <c:noMultiLvlLbl val="0"/>
      </c:catAx>
      <c:valAx>
        <c:axId val="7405574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416863"/>
        <c:crosses val="autoZero"/>
        <c:crossBetween val="between"/>
      </c:valAx>
      <c:spPr>
        <a:noFill/>
        <a:ln>
          <a:noFill/>
        </a:ln>
        <a:effectLst/>
      </c:spPr>
    </c:plotArea>
    <c:legend>
      <c:legendPos val="b"/>
      <c:layout>
        <c:manualLayout>
          <c:xMode val="edge"/>
          <c:yMode val="edge"/>
          <c:x val="0.3872378100624746"/>
          <c:y val="0.19132999990898"/>
          <c:w val="0.25626138282010524"/>
          <c:h val="0.100985118857994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420055982251E-2"/>
          <c:y val="0.1365065888181998"/>
          <c:w val="0.93047092375111862"/>
          <c:h val="0.74214726851905699"/>
        </c:manualLayout>
      </c:layout>
      <c:barChart>
        <c:barDir val="col"/>
        <c:grouping val="clustered"/>
        <c:varyColors val="0"/>
        <c:ser>
          <c:idx val="0"/>
          <c:order val="0"/>
          <c:tx>
            <c:strRef>
              <c:f>Sheet1!$B$1</c:f>
              <c:strCache>
                <c:ptCount val="1"/>
                <c:pt idx="0">
                  <c:v>Madison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0.5</c:v>
                </c:pt>
                <c:pt idx="1">
                  <c:v>0.4</c:v>
                </c:pt>
                <c:pt idx="2">
                  <c:v>0.5</c:v>
                </c:pt>
                <c:pt idx="3">
                  <c:v>0.3</c:v>
                </c:pt>
              </c:numCache>
            </c:numRef>
          </c:val>
          <c:extLst>
            <c:ext xmlns:c16="http://schemas.microsoft.com/office/drawing/2014/chart" uri="{C3380CC4-5D6E-409C-BE32-E72D297353CC}">
              <c16:uniqueId val="{00000000-FB9D-4B31-8361-39E54526F35B}"/>
            </c:ext>
          </c:extLst>
        </c:ser>
        <c:ser>
          <c:idx val="1"/>
          <c:order val="1"/>
          <c:tx>
            <c:strRef>
              <c:f>Sheet1!$C$1</c:f>
              <c:strCache>
                <c:ptCount val="1"/>
                <c:pt idx="0">
                  <c:v>Florida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0.4</c:v>
                </c:pt>
                <c:pt idx="1">
                  <c:v>0.4</c:v>
                </c:pt>
                <c:pt idx="2">
                  <c:v>0.4</c:v>
                </c:pt>
                <c:pt idx="3">
                  <c:v>0.4</c:v>
                </c:pt>
              </c:numCache>
            </c:numRef>
          </c:val>
          <c:extLst>
            <c:ext xmlns:c16="http://schemas.microsoft.com/office/drawing/2014/chart" uri="{C3380CC4-5D6E-409C-BE32-E72D297353CC}">
              <c16:uniqueId val="{00000001-FB9D-4B31-8361-39E54526F35B}"/>
            </c:ext>
          </c:extLst>
        </c:ser>
        <c:dLbls>
          <c:dLblPos val="outEnd"/>
          <c:showLegendKey val="0"/>
          <c:showVal val="1"/>
          <c:showCatName val="0"/>
          <c:showSerName val="0"/>
          <c:showPercent val="0"/>
          <c:showBubbleSize val="0"/>
        </c:dLbls>
        <c:gapWidth val="219"/>
        <c:overlap val="-27"/>
        <c:axId val="1782494751"/>
        <c:axId val="1664323455"/>
      </c:barChart>
      <c:catAx>
        <c:axId val="178249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664323455"/>
        <c:crosses val="autoZero"/>
        <c:auto val="1"/>
        <c:lblAlgn val="ctr"/>
        <c:lblOffset val="100"/>
        <c:noMultiLvlLbl val="0"/>
      </c:catAx>
      <c:valAx>
        <c:axId val="1664323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782494751"/>
        <c:crosses val="autoZero"/>
        <c:crossBetween val="between"/>
      </c:valAx>
      <c:spPr>
        <a:noFill/>
        <a:ln>
          <a:noFill/>
        </a:ln>
        <a:effectLst/>
      </c:spPr>
    </c:plotArea>
    <c:legend>
      <c:legendPos val="b"/>
      <c:layout>
        <c:manualLayout>
          <c:xMode val="edge"/>
          <c:yMode val="edge"/>
          <c:x val="0.37081147878017612"/>
          <c:y val="3.5557054629618862E-2"/>
          <c:w val="0.24558591164655103"/>
          <c:h val="8.913083427348537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Number of Medicaid Eligibile Persons</a:t>
            </a:r>
          </a:p>
          <a:p>
            <a:pPr>
              <a:defRPr sz="1600" b="1"/>
            </a:pPr>
            <a:r>
              <a:rPr lang="en-US" sz="1600" b="1"/>
              <a:t>by</a:t>
            </a:r>
            <a:r>
              <a:rPr lang="en-US" sz="1600" b="1" baseline="0"/>
              <a:t> Age Group, as of February 28, 2019</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 Care'!$B$2</c:f>
              <c:strCache>
                <c:ptCount val="1"/>
                <c:pt idx="0">
                  <c:v>Madison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Care'!$A$3:$A$11</c:f>
              <c:strCache>
                <c:ptCount val="9"/>
                <c:pt idx="0">
                  <c:v>0-5</c:v>
                </c:pt>
                <c:pt idx="1">
                  <c:v>6-10</c:v>
                </c:pt>
                <c:pt idx="2">
                  <c:v>11-18</c:v>
                </c:pt>
                <c:pt idx="3">
                  <c:v>19-35</c:v>
                </c:pt>
                <c:pt idx="4">
                  <c:v>36-59</c:v>
                </c:pt>
                <c:pt idx="5">
                  <c:v>60-64</c:v>
                </c:pt>
                <c:pt idx="6">
                  <c:v>65-74</c:v>
                </c:pt>
                <c:pt idx="7">
                  <c:v>75-84</c:v>
                </c:pt>
                <c:pt idx="8">
                  <c:v>85+</c:v>
                </c:pt>
              </c:strCache>
            </c:strRef>
          </c:cat>
          <c:val>
            <c:numRef>
              <c:f>'Health Care'!$B$3:$B$11</c:f>
              <c:numCache>
                <c:formatCode>General</c:formatCode>
                <c:ptCount val="9"/>
                <c:pt idx="0">
                  <c:v>849</c:v>
                </c:pt>
                <c:pt idx="1">
                  <c:v>673</c:v>
                </c:pt>
                <c:pt idx="2">
                  <c:v>933</c:v>
                </c:pt>
                <c:pt idx="3">
                  <c:v>696</c:v>
                </c:pt>
                <c:pt idx="4">
                  <c:v>722</c:v>
                </c:pt>
                <c:pt idx="5">
                  <c:v>174</c:v>
                </c:pt>
                <c:pt idx="6">
                  <c:v>367</c:v>
                </c:pt>
                <c:pt idx="7">
                  <c:v>236</c:v>
                </c:pt>
                <c:pt idx="8">
                  <c:v>108</c:v>
                </c:pt>
              </c:numCache>
            </c:numRef>
          </c:val>
          <c:extLst>
            <c:ext xmlns:c16="http://schemas.microsoft.com/office/drawing/2014/chart" uri="{C3380CC4-5D6E-409C-BE32-E72D297353CC}">
              <c16:uniqueId val="{00000000-F168-4BE4-B887-C51119BD0000}"/>
            </c:ext>
          </c:extLst>
        </c:ser>
        <c:dLbls>
          <c:dLblPos val="outEnd"/>
          <c:showLegendKey val="0"/>
          <c:showVal val="1"/>
          <c:showCatName val="0"/>
          <c:showSerName val="0"/>
          <c:showPercent val="0"/>
          <c:showBubbleSize val="0"/>
        </c:dLbls>
        <c:gapWidth val="219"/>
        <c:overlap val="-27"/>
        <c:axId val="451216063"/>
        <c:axId val="607355343"/>
      </c:barChart>
      <c:catAx>
        <c:axId val="451216063"/>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Age Group</a:t>
                </a:r>
              </a:p>
            </c:rich>
          </c:tx>
          <c:layout>
            <c:manualLayout>
              <c:xMode val="edge"/>
              <c:yMode val="edge"/>
              <c:x val="0.42316465947176829"/>
              <c:y val="0.9143076536461729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7355343"/>
        <c:crosses val="autoZero"/>
        <c:auto val="1"/>
        <c:lblAlgn val="ctr"/>
        <c:lblOffset val="100"/>
        <c:noMultiLvlLbl val="0"/>
      </c:catAx>
      <c:valAx>
        <c:axId val="60735534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1216063"/>
        <c:crosses val="autoZero"/>
        <c:crossBetween val="between"/>
      </c:valAx>
      <c:spPr>
        <a:noFill/>
        <a:ln>
          <a:noFill/>
        </a:ln>
        <a:effectLst/>
      </c:spPr>
    </c:plotArea>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Medicaid Eligibility by Percent of Total Eligibles</a:t>
            </a:r>
          </a:p>
          <a:p>
            <a:pPr>
              <a:defRPr sz="1600" b="1"/>
            </a:pPr>
            <a:r>
              <a:rPr lang="en-US" sz="1600" b="1"/>
              <a:t>Madison</a:t>
            </a:r>
            <a:r>
              <a:rPr lang="en-US" sz="1600" b="1" baseline="0"/>
              <a:t> County and Florida</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501014288234251E-2"/>
          <c:y val="0.2521447523413668"/>
          <c:w val="0.91216300640912562"/>
          <c:h val="0.56382981192828641"/>
        </c:manualLayout>
      </c:layout>
      <c:barChart>
        <c:barDir val="col"/>
        <c:grouping val="clustered"/>
        <c:varyColors val="0"/>
        <c:ser>
          <c:idx val="0"/>
          <c:order val="0"/>
          <c:tx>
            <c:strRef>
              <c:f>'Health Care'!$N$2</c:f>
              <c:strCache>
                <c:ptCount val="1"/>
                <c:pt idx="0">
                  <c:v>Madison</c:v>
                </c:pt>
              </c:strCache>
            </c:strRef>
          </c:tx>
          <c:spPr>
            <a:solidFill>
              <a:schemeClr val="accent2"/>
            </a:solidFill>
            <a:ln>
              <a:noFill/>
            </a:ln>
            <a:effectLst/>
          </c:spPr>
          <c:invertIfNegative val="0"/>
          <c:dLbls>
            <c:dLbl>
              <c:idx val="0"/>
              <c:layout>
                <c:manualLayout>
                  <c:x val="-6.4016259121686845E-3"/>
                  <c:y val="-3.860430057216870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A8-4AEA-9C38-8BD8453D1EF3}"/>
                </c:ext>
              </c:extLst>
            </c:dLbl>
            <c:dLbl>
              <c:idx val="1"/>
              <c:layout>
                <c:manualLayout>
                  <c:x val="-1.2803251824337369E-2"/>
                  <c:y val="1.26342806833123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A8-4AEA-9C38-8BD8453D1EF3}"/>
                </c:ext>
              </c:extLst>
            </c:dLbl>
            <c:dLbl>
              <c:idx val="8"/>
              <c:layout>
                <c:manualLayout>
                  <c:x val="-1.4937127128393598E-2"/>
                  <c:y val="-7.720860114433741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A8-4AEA-9C38-8BD8453D1EF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Care'!$M$3:$M$11</c:f>
              <c:strCache>
                <c:ptCount val="9"/>
                <c:pt idx="0">
                  <c:v>0-5</c:v>
                </c:pt>
                <c:pt idx="1">
                  <c:v>6-10</c:v>
                </c:pt>
                <c:pt idx="2">
                  <c:v>11-18</c:v>
                </c:pt>
                <c:pt idx="3">
                  <c:v>19-35</c:v>
                </c:pt>
                <c:pt idx="4">
                  <c:v>36-59</c:v>
                </c:pt>
                <c:pt idx="5">
                  <c:v>60-64</c:v>
                </c:pt>
                <c:pt idx="6">
                  <c:v>65-74</c:v>
                </c:pt>
                <c:pt idx="7">
                  <c:v>75-84</c:v>
                </c:pt>
                <c:pt idx="8">
                  <c:v>85+</c:v>
                </c:pt>
              </c:strCache>
            </c:strRef>
          </c:cat>
          <c:val>
            <c:numRef>
              <c:f>'Health Care'!$N$3:$N$11</c:f>
              <c:numCache>
                <c:formatCode>0%</c:formatCode>
                <c:ptCount val="9"/>
                <c:pt idx="0">
                  <c:v>0.17843631778058008</c:v>
                </c:pt>
                <c:pt idx="1">
                  <c:v>0.14144598570828079</c:v>
                </c:pt>
                <c:pt idx="2">
                  <c:v>0.1960907944514502</c:v>
                </c:pt>
                <c:pt idx="3">
                  <c:v>0.14627994955863807</c:v>
                </c:pt>
                <c:pt idx="4">
                  <c:v>0.15174443043295502</c:v>
                </c:pt>
                <c:pt idx="5">
                  <c:v>3.6569987389659518E-2</c:v>
                </c:pt>
                <c:pt idx="6">
                  <c:v>7.7133249264396811E-2</c:v>
                </c:pt>
                <c:pt idx="7">
                  <c:v>4.9600672551492225E-2</c:v>
                </c:pt>
                <c:pt idx="8">
                  <c:v>2.269861286254729E-2</c:v>
                </c:pt>
              </c:numCache>
            </c:numRef>
          </c:val>
          <c:extLst>
            <c:ext xmlns:c16="http://schemas.microsoft.com/office/drawing/2014/chart" uri="{C3380CC4-5D6E-409C-BE32-E72D297353CC}">
              <c16:uniqueId val="{00000000-F0A8-4AEA-9C38-8BD8453D1EF3}"/>
            </c:ext>
          </c:extLst>
        </c:ser>
        <c:ser>
          <c:idx val="1"/>
          <c:order val="1"/>
          <c:tx>
            <c:strRef>
              <c:f>'Health Care'!$O$2</c:f>
              <c:strCache>
                <c:ptCount val="1"/>
                <c:pt idx="0">
                  <c:v>Florida</c:v>
                </c:pt>
              </c:strCache>
            </c:strRef>
          </c:tx>
          <c:spPr>
            <a:solidFill>
              <a:schemeClr val="accent1"/>
            </a:solidFill>
            <a:ln>
              <a:noFill/>
            </a:ln>
            <a:effectLst/>
          </c:spPr>
          <c:invertIfNegative val="0"/>
          <c:dLbls>
            <c:dLbl>
              <c:idx val="1"/>
              <c:layout>
                <c:manualLayout>
                  <c:x val="1.2803251824337369E-2"/>
                  <c:y val="-8.42285378887486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A8-4AEA-9C38-8BD8453D1EF3}"/>
                </c:ext>
              </c:extLst>
            </c:dLbl>
            <c:dLbl>
              <c:idx val="2"/>
              <c:layout>
                <c:manualLayout>
                  <c:x val="1.9204877736506015E-2"/>
                  <c:y val="1.684603918616658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9140270041079621E-2"/>
                      <c:h val="7.433168468682072E-2"/>
                    </c:manualLayout>
                  </c15:layout>
                </c:ext>
                <c:ext xmlns:c16="http://schemas.microsoft.com/office/drawing/2014/chart" uri="{C3380CC4-5D6E-409C-BE32-E72D297353CC}">
                  <c16:uniqueId val="{00000005-F0A8-4AEA-9C38-8BD8453D1EF3}"/>
                </c:ext>
              </c:extLst>
            </c:dLbl>
            <c:dLbl>
              <c:idx val="3"/>
              <c:layout>
                <c:manualLayout>
                  <c:x val="1.7071002432449748E-2"/>
                  <c:y val="-4.21142689443743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A8-4AEA-9C38-8BD8453D1EF3}"/>
                </c:ext>
              </c:extLst>
            </c:dLbl>
            <c:dLbl>
              <c:idx val="4"/>
              <c:layout>
                <c:manualLayout>
                  <c:x val="6.4016259121686845E-3"/>
                  <c:y val="1.26342806833123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A8-4AEA-9C38-8BD8453D1EF3}"/>
                </c:ext>
              </c:extLst>
            </c:dLbl>
            <c:dLbl>
              <c:idx val="5"/>
              <c:layout>
                <c:manualLayout>
                  <c:x val="1.2803251824337291E-2"/>
                  <c:y val="-8.422853788874947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501401552822739E-2"/>
                      <c:h val="7.433168468682072E-2"/>
                    </c:manualLayout>
                  </c15:layout>
                </c:ext>
                <c:ext xmlns:c16="http://schemas.microsoft.com/office/drawing/2014/chart" uri="{C3380CC4-5D6E-409C-BE32-E72D297353CC}">
                  <c16:uniqueId val="{00000008-F0A8-4AEA-9C38-8BD8453D1EF3}"/>
                </c:ext>
              </c:extLst>
            </c:dLbl>
            <c:dLbl>
              <c:idx val="6"/>
              <c:layout>
                <c:manualLayout>
                  <c:x val="1.7071002432449668E-2"/>
                  <c:y val="1.26342806833122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A8-4AEA-9C38-8BD8453D1EF3}"/>
                </c:ext>
              </c:extLst>
            </c:dLbl>
            <c:dLbl>
              <c:idx val="7"/>
              <c:layout>
                <c:manualLayout>
                  <c:x val="8.535501216224756E-3"/>
                  <c:y val="-8.42285378887494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A8-4AEA-9C38-8BD8453D1EF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Care'!$M$3:$M$11</c:f>
              <c:strCache>
                <c:ptCount val="9"/>
                <c:pt idx="0">
                  <c:v>0-5</c:v>
                </c:pt>
                <c:pt idx="1">
                  <c:v>6-10</c:v>
                </c:pt>
                <c:pt idx="2">
                  <c:v>11-18</c:v>
                </c:pt>
                <c:pt idx="3">
                  <c:v>19-35</c:v>
                </c:pt>
                <c:pt idx="4">
                  <c:v>36-59</c:v>
                </c:pt>
                <c:pt idx="5">
                  <c:v>60-64</c:v>
                </c:pt>
                <c:pt idx="6">
                  <c:v>65-74</c:v>
                </c:pt>
                <c:pt idx="7">
                  <c:v>75-84</c:v>
                </c:pt>
                <c:pt idx="8">
                  <c:v>85+</c:v>
                </c:pt>
              </c:strCache>
            </c:strRef>
          </c:cat>
          <c:val>
            <c:numRef>
              <c:f>'Health Care'!$O$3:$O$11</c:f>
              <c:numCache>
                <c:formatCode>0%</c:formatCode>
                <c:ptCount val="9"/>
                <c:pt idx="0">
                  <c:v>0.2051683878955039</c:v>
                </c:pt>
                <c:pt idx="1">
                  <c:v>0.14610098572346461</c:v>
                </c:pt>
                <c:pt idx="2">
                  <c:v>0.20330925180089118</c:v>
                </c:pt>
                <c:pt idx="3">
                  <c:v>0.1323282819576562</c:v>
                </c:pt>
                <c:pt idx="4">
                  <c:v>0.12390888718246071</c:v>
                </c:pt>
                <c:pt idx="5">
                  <c:v>2.9764983048899615E-2</c:v>
                </c:pt>
                <c:pt idx="6">
                  <c:v>8.2642491106549032E-2</c:v>
                </c:pt>
                <c:pt idx="7">
                  <c:v>5.2113794382368767E-2</c:v>
                </c:pt>
                <c:pt idx="8">
                  <c:v>2.4662936902205994E-2</c:v>
                </c:pt>
              </c:numCache>
            </c:numRef>
          </c:val>
          <c:extLst>
            <c:ext xmlns:c16="http://schemas.microsoft.com/office/drawing/2014/chart" uri="{C3380CC4-5D6E-409C-BE32-E72D297353CC}">
              <c16:uniqueId val="{00000001-F0A8-4AEA-9C38-8BD8453D1EF3}"/>
            </c:ext>
          </c:extLst>
        </c:ser>
        <c:dLbls>
          <c:dLblPos val="outEnd"/>
          <c:showLegendKey val="0"/>
          <c:showVal val="1"/>
          <c:showCatName val="0"/>
          <c:showSerName val="0"/>
          <c:showPercent val="0"/>
          <c:showBubbleSize val="0"/>
        </c:dLbls>
        <c:gapWidth val="219"/>
        <c:overlap val="-27"/>
        <c:axId val="789185775"/>
        <c:axId val="402708911"/>
      </c:barChart>
      <c:catAx>
        <c:axId val="78918577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Age Group</a:t>
                </a:r>
              </a:p>
            </c:rich>
          </c:tx>
          <c:layout>
            <c:manualLayout>
              <c:xMode val="edge"/>
              <c:yMode val="edge"/>
              <c:x val="0.45131182614645304"/>
              <c:y val="0.9288444649416488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2708911"/>
        <c:crosses val="autoZero"/>
        <c:auto val="1"/>
        <c:lblAlgn val="ctr"/>
        <c:lblOffset val="100"/>
        <c:noMultiLvlLbl val="0"/>
      </c:catAx>
      <c:valAx>
        <c:axId val="40270891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9185775"/>
        <c:crosses val="autoZero"/>
        <c:crossBetween val="between"/>
      </c:valAx>
      <c:spPr>
        <a:noFill/>
        <a:ln>
          <a:noFill/>
        </a:ln>
        <a:effectLst/>
      </c:spPr>
    </c:plotArea>
    <c:legend>
      <c:legendPos val="b"/>
      <c:layout>
        <c:manualLayout>
          <c:xMode val="edge"/>
          <c:yMode val="edge"/>
          <c:x val="0.35984244943345611"/>
          <c:y val="0.17938224668018524"/>
          <c:w val="0.30399314186137261"/>
          <c:h val="8.453286509870798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7587769798193"/>
          <c:y val="0.14977621272022199"/>
          <c:w val="0.83548538113285753"/>
          <c:h val="0.73928082845018372"/>
        </c:manualLayout>
      </c:layout>
      <c:lineChart>
        <c:grouping val="standard"/>
        <c:varyColors val="0"/>
        <c:ser>
          <c:idx val="0"/>
          <c:order val="0"/>
          <c:tx>
            <c:strRef>
              <c:f>'High school graduation rates'!$B$18</c:f>
              <c:strCache>
                <c:ptCount val="1"/>
                <c:pt idx="0">
                  <c:v>Madison</c:v>
                </c:pt>
              </c:strCache>
            </c:strRef>
          </c:tx>
          <c:spPr>
            <a:ln w="41275" cap="rnd">
              <a:solidFill>
                <a:schemeClr val="accent2"/>
              </a:solidFill>
              <a:round/>
            </a:ln>
            <a:effectLst/>
          </c:spPr>
          <c:marker>
            <c:symbol val="square"/>
            <c:size val="8"/>
            <c:spPr>
              <a:solidFill>
                <a:schemeClr val="accent2"/>
              </a:solidFill>
              <a:ln w="9525">
                <a:solidFill>
                  <a:schemeClr val="accent2"/>
                </a:solidFill>
              </a:ln>
              <a:effectLst/>
            </c:spPr>
          </c:marker>
          <c:cat>
            <c:numRef>
              <c:f>'High school graduation rates'!$A$19:$A$28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'High school graduation rates'!$B$19:$B$28</c:f>
              <c:numCache>
                <c:formatCode>General</c:formatCode>
                <c:ptCount val="10"/>
                <c:pt idx="0">
                  <c:v>88500</c:v>
                </c:pt>
                <c:pt idx="1">
                  <c:v>96400</c:v>
                </c:pt>
                <c:pt idx="2">
                  <c:v>94100</c:v>
                </c:pt>
                <c:pt idx="3">
                  <c:v>85600</c:v>
                </c:pt>
                <c:pt idx="4">
                  <c:v>81000</c:v>
                </c:pt>
                <c:pt idx="5">
                  <c:v>77500</c:v>
                </c:pt>
                <c:pt idx="6">
                  <c:v>78500</c:v>
                </c:pt>
                <c:pt idx="7">
                  <c:v>81100</c:v>
                </c:pt>
                <c:pt idx="8">
                  <c:v>87200</c:v>
                </c:pt>
                <c:pt idx="9">
                  <c:v>87400</c:v>
                </c:pt>
              </c:numCache>
            </c:numRef>
          </c:val>
          <c:smooth val="0"/>
          <c:extLst>
            <c:ext xmlns:c16="http://schemas.microsoft.com/office/drawing/2014/chart" uri="{C3380CC4-5D6E-409C-BE32-E72D297353CC}">
              <c16:uniqueId val="{00000000-6419-451C-BA38-03A753D26B41}"/>
            </c:ext>
          </c:extLst>
        </c:ser>
        <c:ser>
          <c:idx val="1"/>
          <c:order val="1"/>
          <c:tx>
            <c:strRef>
              <c:f>'High school graduation rates'!$C$18</c:f>
              <c:strCache>
                <c:ptCount val="1"/>
                <c:pt idx="0">
                  <c:v>Florida</c:v>
                </c:pt>
              </c:strCache>
            </c:strRef>
          </c:tx>
          <c:spPr>
            <a:ln w="41275" cap="rnd">
              <a:solidFill>
                <a:schemeClr val="accent1"/>
              </a:solidFill>
              <a:round/>
            </a:ln>
            <a:effectLst/>
          </c:spPr>
          <c:marker>
            <c:symbol val="triangle"/>
            <c:size val="9"/>
            <c:spPr>
              <a:solidFill>
                <a:schemeClr val="accent1"/>
              </a:solidFill>
              <a:ln w="9525">
                <a:solidFill>
                  <a:schemeClr val="accent1"/>
                </a:solidFill>
              </a:ln>
              <a:effectLst/>
            </c:spPr>
          </c:marker>
          <c:cat>
            <c:numRef>
              <c:f>'High school graduation rates'!$A$19:$A$28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'High school graduation rates'!$C$19:$C$28</c:f>
              <c:numCache>
                <c:formatCode>General</c:formatCode>
                <c:ptCount val="10"/>
                <c:pt idx="0">
                  <c:v>211300</c:v>
                </c:pt>
                <c:pt idx="1">
                  <c:v>205600</c:v>
                </c:pt>
                <c:pt idx="2">
                  <c:v>188600</c:v>
                </c:pt>
                <c:pt idx="3">
                  <c:v>170800</c:v>
                </c:pt>
                <c:pt idx="4">
                  <c:v>160200</c:v>
                </c:pt>
                <c:pt idx="5">
                  <c:v>156200</c:v>
                </c:pt>
                <c:pt idx="6">
                  <c:v>159000</c:v>
                </c:pt>
                <c:pt idx="7">
                  <c:v>166800</c:v>
                </c:pt>
                <c:pt idx="8">
                  <c:v>178700</c:v>
                </c:pt>
                <c:pt idx="9">
                  <c:v>196800</c:v>
                </c:pt>
              </c:numCache>
            </c:numRef>
          </c:val>
          <c:smooth val="0"/>
          <c:extLst>
            <c:ext xmlns:c16="http://schemas.microsoft.com/office/drawing/2014/chart" uri="{C3380CC4-5D6E-409C-BE32-E72D297353CC}">
              <c16:uniqueId val="{00000001-6419-451C-BA38-03A753D26B41}"/>
            </c:ext>
          </c:extLst>
        </c:ser>
        <c:dLbls>
          <c:showLegendKey val="0"/>
          <c:showVal val="0"/>
          <c:showCatName val="0"/>
          <c:showSerName val="0"/>
          <c:showPercent val="0"/>
          <c:showBubbleSize val="0"/>
        </c:dLbls>
        <c:marker val="1"/>
        <c:smooth val="0"/>
        <c:axId val="251330735"/>
        <c:axId val="415622831"/>
      </c:lineChart>
      <c:catAx>
        <c:axId val="2513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14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5622831"/>
        <c:crosses val="autoZero"/>
        <c:auto val="1"/>
        <c:lblAlgn val="ctr"/>
        <c:lblOffset val="100"/>
        <c:noMultiLvlLbl val="0"/>
      </c:catAx>
      <c:valAx>
        <c:axId val="41562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Dollars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1330735"/>
        <c:crosses val="autoZero"/>
        <c:crossBetween val="between"/>
      </c:valAx>
      <c:spPr>
        <a:noFill/>
        <a:ln>
          <a:noFill/>
        </a:ln>
        <a:effectLst/>
      </c:spPr>
    </c:plotArea>
    <c:legend>
      <c:legendPos val="b"/>
      <c:layout>
        <c:manualLayout>
          <c:xMode val="edge"/>
          <c:yMode val="edge"/>
          <c:x val="0.29925330066992595"/>
          <c:y val="4.3141781233527701E-2"/>
          <c:w val="0.42318560097216534"/>
          <c:h val="8.248967821462339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7506213195314"/>
          <c:y val="0.1497761305764817"/>
          <c:w val="0.86154324556902417"/>
          <c:h val="0.73928082845018372"/>
        </c:manualLayout>
      </c:layout>
      <c:lineChart>
        <c:grouping val="standard"/>
        <c:varyColors val="0"/>
        <c:ser>
          <c:idx val="0"/>
          <c:order val="0"/>
          <c:tx>
            <c:strRef>
              <c:f>'High school graduation rates'!$B$18</c:f>
              <c:strCache>
                <c:ptCount val="1"/>
                <c:pt idx="0">
                  <c:v>Madison</c:v>
                </c:pt>
              </c:strCache>
            </c:strRef>
          </c:tx>
          <c:spPr>
            <a:ln w="41275" cap="rnd">
              <a:solidFill>
                <a:schemeClr val="accent2"/>
              </a:solidFill>
              <a:round/>
            </a:ln>
            <a:effectLst/>
          </c:spPr>
          <c:marker>
            <c:symbol val="square"/>
            <c:size val="8"/>
            <c:spPr>
              <a:solidFill>
                <a:schemeClr val="accent2"/>
              </a:solidFill>
              <a:ln w="9525">
                <a:solidFill>
                  <a:schemeClr val="accent2"/>
                </a:solidFill>
              </a:ln>
              <a:effectLst/>
            </c:spPr>
          </c:marker>
          <c:cat>
            <c:numRef>
              <c:f>'High school graduation rates'!$A$19:$A$28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'High school graduation rates'!$B$19:$B$28</c:f>
              <c:numCache>
                <c:formatCode>General</c:formatCode>
                <c:ptCount val="10"/>
                <c:pt idx="0">
                  <c:v>73</c:v>
                </c:pt>
                <c:pt idx="1">
                  <c:v>73.900000000000006</c:v>
                </c:pt>
                <c:pt idx="2">
                  <c:v>74.900000000000006</c:v>
                </c:pt>
                <c:pt idx="3">
                  <c:v>75.3</c:v>
                </c:pt>
                <c:pt idx="4">
                  <c:v>75.8</c:v>
                </c:pt>
                <c:pt idx="5">
                  <c:v>77.599999999999994</c:v>
                </c:pt>
                <c:pt idx="6">
                  <c:v>78.400000000000006</c:v>
                </c:pt>
                <c:pt idx="7">
                  <c:v>78.5</c:v>
                </c:pt>
                <c:pt idx="8">
                  <c:v>75.7</c:v>
                </c:pt>
                <c:pt idx="9">
                  <c:v>76.900000000000006</c:v>
                </c:pt>
              </c:numCache>
            </c:numRef>
          </c:val>
          <c:smooth val="0"/>
          <c:extLst>
            <c:ext xmlns:c16="http://schemas.microsoft.com/office/drawing/2014/chart" uri="{C3380CC4-5D6E-409C-BE32-E72D297353CC}">
              <c16:uniqueId val="{00000000-6419-451C-BA38-03A753D26B41}"/>
            </c:ext>
          </c:extLst>
        </c:ser>
        <c:ser>
          <c:idx val="1"/>
          <c:order val="1"/>
          <c:tx>
            <c:strRef>
              <c:f>'High school graduation rates'!$C$18</c:f>
              <c:strCache>
                <c:ptCount val="1"/>
                <c:pt idx="0">
                  <c:v>Florida</c:v>
                </c:pt>
              </c:strCache>
            </c:strRef>
          </c:tx>
          <c:spPr>
            <a:ln w="41275" cap="rnd">
              <a:solidFill>
                <a:schemeClr val="accent1"/>
              </a:solidFill>
              <a:round/>
            </a:ln>
            <a:effectLst/>
          </c:spPr>
          <c:marker>
            <c:symbol val="triangle"/>
            <c:size val="9"/>
            <c:spPr>
              <a:solidFill>
                <a:schemeClr val="accent1"/>
              </a:solidFill>
              <a:ln w="9525">
                <a:solidFill>
                  <a:schemeClr val="accent1"/>
                </a:solidFill>
              </a:ln>
              <a:effectLst/>
            </c:spPr>
          </c:marker>
          <c:cat>
            <c:numRef>
              <c:f>'High school graduation rates'!$A$19:$A$28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'High school graduation rates'!$C$19:$C$28</c:f>
              <c:numCache>
                <c:formatCode>General</c:formatCode>
                <c:ptCount val="10"/>
                <c:pt idx="0">
                  <c:v>69.7</c:v>
                </c:pt>
                <c:pt idx="1">
                  <c:v>69.7</c:v>
                </c:pt>
                <c:pt idx="2">
                  <c:v>69</c:v>
                </c:pt>
                <c:pt idx="3">
                  <c:v>68.099999999999994</c:v>
                </c:pt>
                <c:pt idx="4">
                  <c:v>67.099999999999994</c:v>
                </c:pt>
                <c:pt idx="5">
                  <c:v>66.099999999999994</c:v>
                </c:pt>
                <c:pt idx="6">
                  <c:v>65.3</c:v>
                </c:pt>
                <c:pt idx="7">
                  <c:v>64.8</c:v>
                </c:pt>
                <c:pt idx="8">
                  <c:v>64.8</c:v>
                </c:pt>
                <c:pt idx="9">
                  <c:v>65</c:v>
                </c:pt>
              </c:numCache>
            </c:numRef>
          </c:val>
          <c:smooth val="0"/>
          <c:extLst>
            <c:ext xmlns:c16="http://schemas.microsoft.com/office/drawing/2014/chart" uri="{C3380CC4-5D6E-409C-BE32-E72D297353CC}">
              <c16:uniqueId val="{00000001-6419-451C-BA38-03A753D26B41}"/>
            </c:ext>
          </c:extLst>
        </c:ser>
        <c:dLbls>
          <c:showLegendKey val="0"/>
          <c:showVal val="0"/>
          <c:showCatName val="0"/>
          <c:showSerName val="0"/>
          <c:showPercent val="0"/>
          <c:showBubbleSize val="0"/>
        </c:dLbls>
        <c:marker val="1"/>
        <c:smooth val="0"/>
        <c:axId val="251330735"/>
        <c:axId val="415622831"/>
      </c:lineChart>
      <c:catAx>
        <c:axId val="2513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14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5622831"/>
        <c:crosses val="autoZero"/>
        <c:auto val="1"/>
        <c:lblAlgn val="ctr"/>
        <c:lblOffset val="100"/>
        <c:noMultiLvlLbl val="0"/>
      </c:catAx>
      <c:valAx>
        <c:axId val="41562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1330735"/>
        <c:crosses val="autoZero"/>
        <c:crossBetween val="between"/>
      </c:valAx>
      <c:spPr>
        <a:noFill/>
        <a:ln>
          <a:noFill/>
        </a:ln>
        <a:effectLst/>
      </c:spPr>
    </c:plotArea>
    <c:legend>
      <c:legendPos val="b"/>
      <c:layout>
        <c:manualLayout>
          <c:xMode val="edge"/>
          <c:yMode val="edge"/>
          <c:x val="0.29925330066992595"/>
          <c:y val="4.3141781233527701E-2"/>
          <c:w val="0.42318560097216534"/>
          <c:h val="8.248967821462339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7371037642214E-2"/>
          <c:y val="0.14974517117180208"/>
          <c:w val="0.89421059655678636"/>
          <c:h val="0.72665012301312082"/>
        </c:manualLayout>
      </c:layout>
      <c:lineChart>
        <c:grouping val="standard"/>
        <c:varyColors val="0"/>
        <c:ser>
          <c:idx val="0"/>
          <c:order val="0"/>
          <c:tx>
            <c:strRef>
              <c:f>Poverty!$B$21</c:f>
              <c:strCache>
                <c:ptCount val="1"/>
                <c:pt idx="0">
                  <c:v>Madison</c:v>
                </c:pt>
              </c:strCache>
            </c:strRef>
          </c:tx>
          <c:spPr>
            <a:ln w="41275" cap="rnd">
              <a:solidFill>
                <a:schemeClr val="accent2"/>
              </a:solidFill>
              <a:round/>
            </a:ln>
            <a:effectLst/>
          </c:spPr>
          <c:marker>
            <c:symbol val="triangle"/>
            <c:size val="9"/>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6D46-4B84-9901-0E1B307A08A3}"/>
                </c:ext>
              </c:extLst>
            </c:dLbl>
            <c:dLbl>
              <c:idx val="1"/>
              <c:delete val="1"/>
              <c:extLst>
                <c:ext xmlns:c15="http://schemas.microsoft.com/office/drawing/2012/chart" uri="{CE6537A1-D6FC-4f65-9D91-7224C49458BB}"/>
                <c:ext xmlns:c16="http://schemas.microsoft.com/office/drawing/2014/chart" uri="{C3380CC4-5D6E-409C-BE32-E72D297353CC}">
                  <c16:uniqueId val="{00000001-6D46-4B84-9901-0E1B307A08A3}"/>
                </c:ext>
              </c:extLst>
            </c:dLbl>
            <c:dLbl>
              <c:idx val="2"/>
              <c:delete val="1"/>
              <c:extLst>
                <c:ext xmlns:c15="http://schemas.microsoft.com/office/drawing/2012/chart" uri="{CE6537A1-D6FC-4f65-9D91-7224C49458BB}"/>
                <c:ext xmlns:c16="http://schemas.microsoft.com/office/drawing/2014/chart" uri="{C3380CC4-5D6E-409C-BE32-E72D297353CC}">
                  <c16:uniqueId val="{00000002-6D46-4B84-9901-0E1B307A08A3}"/>
                </c:ext>
              </c:extLst>
            </c:dLbl>
            <c:dLbl>
              <c:idx val="3"/>
              <c:delete val="1"/>
              <c:extLst>
                <c:ext xmlns:c15="http://schemas.microsoft.com/office/drawing/2012/chart" uri="{CE6537A1-D6FC-4f65-9D91-7224C49458BB}"/>
                <c:ext xmlns:c16="http://schemas.microsoft.com/office/drawing/2014/chart" uri="{C3380CC4-5D6E-409C-BE32-E72D297353CC}">
                  <c16:uniqueId val="{00000003-6D46-4B84-9901-0E1B307A08A3}"/>
                </c:ext>
              </c:extLst>
            </c:dLbl>
            <c:dLbl>
              <c:idx val="4"/>
              <c:delete val="1"/>
              <c:extLst>
                <c:ext xmlns:c15="http://schemas.microsoft.com/office/drawing/2012/chart" uri="{CE6537A1-D6FC-4f65-9D91-7224C49458BB}"/>
                <c:ext xmlns:c16="http://schemas.microsoft.com/office/drawing/2014/chart" uri="{C3380CC4-5D6E-409C-BE32-E72D297353CC}">
                  <c16:uniqueId val="{00000004-6D46-4B84-9901-0E1B307A08A3}"/>
                </c:ext>
              </c:extLst>
            </c:dLbl>
            <c:dLbl>
              <c:idx val="5"/>
              <c:delete val="1"/>
              <c:extLst>
                <c:ext xmlns:c15="http://schemas.microsoft.com/office/drawing/2012/chart" uri="{CE6537A1-D6FC-4f65-9D91-7224C49458BB}"/>
                <c:ext xmlns:c16="http://schemas.microsoft.com/office/drawing/2014/chart" uri="{C3380CC4-5D6E-409C-BE32-E72D297353CC}">
                  <c16:uniqueId val="{00000005-6D46-4B84-9901-0E1B307A08A3}"/>
                </c:ext>
              </c:extLst>
            </c:dLbl>
            <c:dLbl>
              <c:idx val="6"/>
              <c:delete val="1"/>
              <c:extLst>
                <c:ext xmlns:c15="http://schemas.microsoft.com/office/drawing/2012/chart" uri="{CE6537A1-D6FC-4f65-9D91-7224C49458BB}"/>
                <c:ext xmlns:c16="http://schemas.microsoft.com/office/drawing/2014/chart" uri="{C3380CC4-5D6E-409C-BE32-E72D297353CC}">
                  <c16:uniqueId val="{00000006-6D46-4B84-9901-0E1B307A08A3}"/>
                </c:ext>
              </c:extLst>
            </c:dLbl>
            <c:dLbl>
              <c:idx val="7"/>
              <c:delete val="1"/>
              <c:extLst>
                <c:ext xmlns:c15="http://schemas.microsoft.com/office/drawing/2012/chart" uri="{CE6537A1-D6FC-4f65-9D91-7224C49458BB}"/>
                <c:ext xmlns:c16="http://schemas.microsoft.com/office/drawing/2014/chart" uri="{C3380CC4-5D6E-409C-BE32-E72D297353CC}">
                  <c16:uniqueId val="{00000007-6D46-4B84-9901-0E1B307A08A3}"/>
                </c:ext>
              </c:extLst>
            </c:dLbl>
            <c:dLbl>
              <c:idx val="8"/>
              <c:delete val="1"/>
              <c:extLst>
                <c:ext xmlns:c15="http://schemas.microsoft.com/office/drawing/2012/chart" uri="{CE6537A1-D6FC-4f65-9D91-7224C49458BB}"/>
                <c:ext xmlns:c16="http://schemas.microsoft.com/office/drawing/2014/chart" uri="{C3380CC4-5D6E-409C-BE32-E72D297353CC}">
                  <c16:uniqueId val="{00000008-6D46-4B84-9901-0E1B307A08A3}"/>
                </c:ext>
              </c:extLst>
            </c:dLbl>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6D46-4B84-9901-0E1B307A08A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Poverty!$A$22:$A$31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Poverty!$B$22:$B$31</c:f>
              <c:numCache>
                <c:formatCode>General</c:formatCode>
                <c:ptCount val="10"/>
                <c:pt idx="0">
                  <c:v>14.2</c:v>
                </c:pt>
                <c:pt idx="1">
                  <c:v>14.1</c:v>
                </c:pt>
                <c:pt idx="2">
                  <c:v>15.4</c:v>
                </c:pt>
                <c:pt idx="3">
                  <c:v>17.100000000000001</c:v>
                </c:pt>
                <c:pt idx="4">
                  <c:v>18.3</c:v>
                </c:pt>
                <c:pt idx="5">
                  <c:v>17.3</c:v>
                </c:pt>
                <c:pt idx="6">
                  <c:v>20.5</c:v>
                </c:pt>
                <c:pt idx="7">
                  <c:v>23.5</c:v>
                </c:pt>
                <c:pt idx="8">
                  <c:v>24.7</c:v>
                </c:pt>
                <c:pt idx="9">
                  <c:v>21.8</c:v>
                </c:pt>
              </c:numCache>
            </c:numRef>
          </c:val>
          <c:smooth val="0"/>
          <c:extLst>
            <c:ext xmlns:c16="http://schemas.microsoft.com/office/drawing/2014/chart" uri="{C3380CC4-5D6E-409C-BE32-E72D297353CC}">
              <c16:uniqueId val="{0000000A-6D46-4B84-9901-0E1B307A08A3}"/>
            </c:ext>
          </c:extLst>
        </c:ser>
        <c:ser>
          <c:idx val="1"/>
          <c:order val="1"/>
          <c:tx>
            <c:strRef>
              <c:f>Poverty!$C$21</c:f>
              <c:strCache>
                <c:ptCount val="1"/>
                <c:pt idx="0">
                  <c:v>Florida</c:v>
                </c:pt>
              </c:strCache>
            </c:strRef>
          </c:tx>
          <c:spPr>
            <a:ln w="41275" cap="rnd">
              <a:solidFill>
                <a:schemeClr val="accent2">
                  <a:lumMod val="75000"/>
                </a:schemeClr>
              </a:solidFill>
              <a:round/>
            </a:ln>
            <a:effectLst/>
          </c:spPr>
          <c:marker>
            <c:symbol val="square"/>
            <c:size val="9"/>
            <c:spPr>
              <a:solidFill>
                <a:schemeClr val="accent2">
                  <a:lumMod val="75000"/>
                </a:schemeClr>
              </a:solidFill>
              <a:ln w="9525">
                <a:solidFill>
                  <a:schemeClr val="accent1">
                    <a:lumMod val="50000"/>
                  </a:schemeClr>
                </a:solidFill>
              </a:ln>
              <a:effectLst/>
            </c:spPr>
          </c:marker>
          <c:dLbls>
            <c:dLbl>
              <c:idx val="9"/>
              <c:layout>
                <c:manualLayout>
                  <c:x val="-3.0126310729162369E-2"/>
                  <c:y val="3.178858323382069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46-4B84-9901-0E1B307A08A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Poverty!$A$22:$A$31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Poverty!$C$22:$C$31</c:f>
              <c:numCache>
                <c:formatCode>General</c:formatCode>
                <c:ptCount val="10"/>
                <c:pt idx="0">
                  <c:v>9.5</c:v>
                </c:pt>
                <c:pt idx="1">
                  <c:v>9.9</c:v>
                </c:pt>
                <c:pt idx="2">
                  <c:v>10.6</c:v>
                </c:pt>
                <c:pt idx="3">
                  <c:v>11.4</c:v>
                </c:pt>
                <c:pt idx="4">
                  <c:v>11.9</c:v>
                </c:pt>
                <c:pt idx="5">
                  <c:v>12.2</c:v>
                </c:pt>
                <c:pt idx="6">
                  <c:v>12</c:v>
                </c:pt>
                <c:pt idx="7">
                  <c:v>11.7</c:v>
                </c:pt>
                <c:pt idx="8">
                  <c:v>11.1</c:v>
                </c:pt>
                <c:pt idx="9">
                  <c:v>10.6</c:v>
                </c:pt>
              </c:numCache>
            </c:numRef>
          </c:val>
          <c:smooth val="0"/>
          <c:extLst>
            <c:ext xmlns:c16="http://schemas.microsoft.com/office/drawing/2014/chart" uri="{C3380CC4-5D6E-409C-BE32-E72D297353CC}">
              <c16:uniqueId val="{0000000C-6D46-4B84-9901-0E1B307A08A3}"/>
            </c:ext>
          </c:extLst>
        </c:ser>
        <c:dLbls>
          <c:showLegendKey val="0"/>
          <c:showVal val="0"/>
          <c:showCatName val="0"/>
          <c:showSerName val="0"/>
          <c:showPercent val="0"/>
          <c:showBubbleSize val="0"/>
        </c:dLbls>
        <c:marker val="1"/>
        <c:smooth val="0"/>
        <c:axId val="858303648"/>
        <c:axId val="851275136"/>
      </c:lineChart>
      <c:catAx>
        <c:axId val="8583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9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51275136"/>
        <c:crosses val="autoZero"/>
        <c:auto val="1"/>
        <c:lblAlgn val="ctr"/>
        <c:lblOffset val="100"/>
        <c:noMultiLvlLbl val="0"/>
      </c:catAx>
      <c:valAx>
        <c:axId val="85127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 of Population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58303648"/>
        <c:crosses val="autoZero"/>
        <c:crossBetween val="between"/>
      </c:valAx>
      <c:spPr>
        <a:noFill/>
        <a:ln w="25400">
          <a:noFill/>
        </a:ln>
        <a:effectLst/>
      </c:spPr>
    </c:plotArea>
    <c:legend>
      <c:legendPos val="b"/>
      <c:layout>
        <c:manualLayout>
          <c:xMode val="edge"/>
          <c:yMode val="edge"/>
          <c:x val="0.33429912362649583"/>
          <c:y val="3.4494670613965848E-2"/>
          <c:w val="0.37989872028708277"/>
          <c:h val="7.815612466985123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40391753142817E-2"/>
          <c:y val="0.14245963001158887"/>
          <c:w val="0.8930779557100792"/>
          <c:h val="0.74591708036279536"/>
        </c:manualLayout>
      </c:layout>
      <c:lineChart>
        <c:grouping val="standard"/>
        <c:varyColors val="0"/>
        <c:ser>
          <c:idx val="0"/>
          <c:order val="0"/>
          <c:tx>
            <c:strRef>
              <c:f>Economic!$B$3</c:f>
              <c:strCache>
                <c:ptCount val="1"/>
                <c:pt idx="0">
                  <c:v>Madison County</c:v>
                </c:pt>
              </c:strCache>
            </c:strRef>
          </c:tx>
          <c:spPr>
            <a:ln w="41275" cap="rnd">
              <a:solidFill>
                <a:schemeClr val="accent2"/>
              </a:solidFill>
              <a:round/>
            </a:ln>
            <a:effectLst/>
          </c:spPr>
          <c:marker>
            <c:symbol val="square"/>
            <c:size val="9"/>
            <c:spPr>
              <a:solidFill>
                <a:schemeClr val="accent2"/>
              </a:solidFill>
              <a:ln w="9525">
                <a:solidFill>
                  <a:schemeClr val="accent2"/>
                </a:solidFill>
              </a:ln>
              <a:effectLst/>
            </c:spPr>
          </c:marker>
          <c:dLbls>
            <c:dLbl>
              <c:idx val="18"/>
              <c:layout>
                <c:manualLayout>
                  <c:x val="-2.1387642954946072E-2"/>
                  <c:y val="-8.508357618999765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54-4B14-A52B-F0F8DC76BD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Economic!$A$4:$A$22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Economic!$B$4:$B$22</c:f>
              <c:numCache>
                <c:formatCode>General</c:formatCode>
                <c:ptCount val="19"/>
                <c:pt idx="0">
                  <c:v>4.0999999999999996</c:v>
                </c:pt>
                <c:pt idx="1">
                  <c:v>5.0999999999999996</c:v>
                </c:pt>
                <c:pt idx="2">
                  <c:v>5.3</c:v>
                </c:pt>
                <c:pt idx="3">
                  <c:v>5.0999999999999996</c:v>
                </c:pt>
                <c:pt idx="4">
                  <c:v>5.4</c:v>
                </c:pt>
                <c:pt idx="5">
                  <c:v>4.7</c:v>
                </c:pt>
                <c:pt idx="6">
                  <c:v>5.2</c:v>
                </c:pt>
                <c:pt idx="7">
                  <c:v>6.2</c:v>
                </c:pt>
                <c:pt idx="8">
                  <c:v>7.2</c:v>
                </c:pt>
                <c:pt idx="9">
                  <c:v>10.7</c:v>
                </c:pt>
                <c:pt idx="10">
                  <c:v>10</c:v>
                </c:pt>
                <c:pt idx="11">
                  <c:v>9.6</c:v>
                </c:pt>
                <c:pt idx="12">
                  <c:v>8.6</c:v>
                </c:pt>
                <c:pt idx="13">
                  <c:v>7.8</c:v>
                </c:pt>
                <c:pt idx="14">
                  <c:v>7.1</c:v>
                </c:pt>
                <c:pt idx="15">
                  <c:v>6.2</c:v>
                </c:pt>
                <c:pt idx="16">
                  <c:v>5.2</c:v>
                </c:pt>
                <c:pt idx="17">
                  <c:v>4.4000000000000004</c:v>
                </c:pt>
                <c:pt idx="18">
                  <c:v>3.9</c:v>
                </c:pt>
              </c:numCache>
            </c:numRef>
          </c:val>
          <c:smooth val="0"/>
          <c:extLst>
            <c:ext xmlns:c16="http://schemas.microsoft.com/office/drawing/2014/chart" uri="{C3380CC4-5D6E-409C-BE32-E72D297353CC}">
              <c16:uniqueId val="{00000000-CB97-4188-91F3-A0035A727CBE}"/>
            </c:ext>
          </c:extLst>
        </c:ser>
        <c:ser>
          <c:idx val="1"/>
          <c:order val="1"/>
          <c:tx>
            <c:strRef>
              <c:f>Economic!$C$3</c:f>
              <c:strCache>
                <c:ptCount val="1"/>
                <c:pt idx="0">
                  <c:v>Florida</c:v>
                </c:pt>
              </c:strCache>
            </c:strRef>
          </c:tx>
          <c:spPr>
            <a:ln w="41275" cap="rnd">
              <a:solidFill>
                <a:schemeClr val="accent1"/>
              </a:solidFill>
              <a:round/>
            </a:ln>
            <a:effectLst/>
          </c:spPr>
          <c:marker>
            <c:symbol val="triangle"/>
            <c:size val="9"/>
            <c:spPr>
              <a:solidFill>
                <a:schemeClr val="accent1"/>
              </a:solidFill>
              <a:ln w="9525">
                <a:solidFill>
                  <a:schemeClr val="accent1"/>
                </a:solidFill>
              </a:ln>
              <a:effectLst/>
            </c:spPr>
          </c:marker>
          <c:dLbls>
            <c:dLbl>
              <c:idx val="18"/>
              <c:layout>
                <c:manualLayout>
                  <c:x val="-2.6420029532580443E-2"/>
                  <c:y val="6.077398299285531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54-4B14-A52B-F0F8DC76BD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Economic!$A$4:$A$22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Economic!$C$4:$C$22</c:f>
              <c:numCache>
                <c:formatCode>General</c:formatCode>
                <c:ptCount val="19"/>
                <c:pt idx="0">
                  <c:v>3.7</c:v>
                </c:pt>
                <c:pt idx="1">
                  <c:v>4.7</c:v>
                </c:pt>
                <c:pt idx="2">
                  <c:v>5.6</c:v>
                </c:pt>
                <c:pt idx="3">
                  <c:v>5.2</c:v>
                </c:pt>
                <c:pt idx="4">
                  <c:v>4.5999999999999996</c:v>
                </c:pt>
                <c:pt idx="5">
                  <c:v>3.7</c:v>
                </c:pt>
                <c:pt idx="6">
                  <c:v>3.2</c:v>
                </c:pt>
                <c:pt idx="7">
                  <c:v>4</c:v>
                </c:pt>
                <c:pt idx="8">
                  <c:v>6.3</c:v>
                </c:pt>
                <c:pt idx="9">
                  <c:v>10.4</c:v>
                </c:pt>
                <c:pt idx="10">
                  <c:v>11.1</c:v>
                </c:pt>
                <c:pt idx="11">
                  <c:v>10</c:v>
                </c:pt>
                <c:pt idx="12">
                  <c:v>8.5</c:v>
                </c:pt>
                <c:pt idx="13">
                  <c:v>7.2</c:v>
                </c:pt>
                <c:pt idx="14">
                  <c:v>6.3</c:v>
                </c:pt>
                <c:pt idx="15">
                  <c:v>5.5</c:v>
                </c:pt>
                <c:pt idx="16">
                  <c:v>4.8</c:v>
                </c:pt>
                <c:pt idx="17">
                  <c:v>4.2</c:v>
                </c:pt>
                <c:pt idx="18">
                  <c:v>3.6</c:v>
                </c:pt>
              </c:numCache>
            </c:numRef>
          </c:val>
          <c:smooth val="0"/>
          <c:extLst>
            <c:ext xmlns:c16="http://schemas.microsoft.com/office/drawing/2014/chart" uri="{C3380CC4-5D6E-409C-BE32-E72D297353CC}">
              <c16:uniqueId val="{00000001-CB97-4188-91F3-A0035A727CBE}"/>
            </c:ext>
          </c:extLst>
        </c:ser>
        <c:dLbls>
          <c:showLegendKey val="0"/>
          <c:showVal val="0"/>
          <c:showCatName val="0"/>
          <c:showSerName val="0"/>
          <c:showPercent val="0"/>
          <c:showBubbleSize val="0"/>
        </c:dLbls>
        <c:marker val="1"/>
        <c:smooth val="0"/>
        <c:axId val="747800079"/>
        <c:axId val="737005183"/>
      </c:lineChart>
      <c:catAx>
        <c:axId val="747800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48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37005183"/>
        <c:crosses val="autoZero"/>
        <c:auto val="1"/>
        <c:lblAlgn val="ctr"/>
        <c:lblOffset val="100"/>
        <c:noMultiLvlLbl val="0"/>
      </c:catAx>
      <c:valAx>
        <c:axId val="737005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Unemployment</a:t>
                </a:r>
                <a:r>
                  <a:rPr lang="en-US" sz="1200" b="1" baseline="0"/>
                  <a:t> Rate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7800079"/>
        <c:crosses val="autoZero"/>
        <c:crossBetween val="between"/>
      </c:valAx>
      <c:spPr>
        <a:noFill/>
        <a:ln>
          <a:noFill/>
        </a:ln>
        <a:effectLst/>
      </c:spPr>
    </c:plotArea>
    <c:legend>
      <c:legendPos val="b"/>
      <c:layout>
        <c:manualLayout>
          <c:xMode val="edge"/>
          <c:yMode val="edge"/>
          <c:x val="0.34584128353453703"/>
          <c:y val="3.0049727665141364E-2"/>
          <c:w val="0.3470668047707352"/>
          <c:h val="0.1127863827663108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209937839034E-2"/>
          <c:y val="9.9324361297715588E-2"/>
          <c:w val="0.95434970656593088"/>
          <c:h val="0.80066248735156265"/>
        </c:manualLayout>
      </c:layout>
      <c:barChart>
        <c:barDir val="col"/>
        <c:grouping val="clustered"/>
        <c:varyColors val="0"/>
        <c:ser>
          <c:idx val="0"/>
          <c:order val="0"/>
          <c:tx>
            <c:strRef>
              <c:f>Sheet1!$B$1</c:f>
              <c:strCache>
                <c:ptCount val="1"/>
                <c:pt idx="0">
                  <c:v>Florida</c:v>
                </c:pt>
              </c:strCache>
            </c:strRef>
          </c:tx>
          <c:spPr>
            <a:solidFill>
              <a:schemeClr val="accent1"/>
            </a:solidFill>
            <a:ln>
              <a:noFill/>
            </a:ln>
            <a:effectLst/>
          </c:spPr>
          <c:invertIfNegative val="0"/>
          <c:dLbls>
            <c:dLbl>
              <c:idx val="2"/>
              <c:layout>
                <c:manualLayout>
                  <c:x val="0"/>
                  <c:y val="-3.81542198717391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BB-4F93-8E88-3A2AA9B16A5C}"/>
                </c:ext>
              </c:extLst>
            </c:dLbl>
            <c:dLbl>
              <c:idx val="3"/>
              <c:layout>
                <c:manualLayout>
                  <c:x val="0"/>
                  <c:y val="-5.7231329807608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BB-4F93-8E88-3A2AA9B16A5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16.2</c:v>
                </c:pt>
                <c:pt idx="1">
                  <c:v>15.1</c:v>
                </c:pt>
                <c:pt idx="2">
                  <c:v>13.9</c:v>
                </c:pt>
                <c:pt idx="3">
                  <c:v>13.4</c:v>
                </c:pt>
              </c:numCache>
            </c:numRef>
          </c:val>
          <c:extLst>
            <c:ext xmlns:c16="http://schemas.microsoft.com/office/drawing/2014/chart" uri="{C3380CC4-5D6E-409C-BE32-E72D297353CC}">
              <c16:uniqueId val="{00000000-D4BB-4F93-8E88-3A2AA9B16A5C}"/>
            </c:ext>
          </c:extLst>
        </c:ser>
        <c:ser>
          <c:idx val="1"/>
          <c:order val="1"/>
          <c:tx>
            <c:strRef>
              <c:f>Sheet1!$C$1</c:f>
              <c:strCache>
                <c:ptCount val="1"/>
                <c:pt idx="0">
                  <c:v>Madison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21.6</c:v>
                </c:pt>
                <c:pt idx="1">
                  <c:v>22.2</c:v>
                </c:pt>
                <c:pt idx="2">
                  <c:v>22.5</c:v>
                </c:pt>
                <c:pt idx="3">
                  <c:v>22.2</c:v>
                </c:pt>
              </c:numCache>
            </c:numRef>
          </c:val>
          <c:extLst>
            <c:ext xmlns:c16="http://schemas.microsoft.com/office/drawing/2014/chart" uri="{C3380CC4-5D6E-409C-BE32-E72D297353CC}">
              <c16:uniqueId val="{00000001-D4BB-4F93-8E88-3A2AA9B16A5C}"/>
            </c:ext>
          </c:extLst>
        </c:ser>
        <c:dLbls>
          <c:dLblPos val="outEnd"/>
          <c:showLegendKey val="0"/>
          <c:showVal val="1"/>
          <c:showCatName val="0"/>
          <c:showSerName val="0"/>
          <c:showPercent val="0"/>
          <c:showBubbleSize val="0"/>
        </c:dLbls>
        <c:gapWidth val="219"/>
        <c:overlap val="-27"/>
        <c:axId val="286428832"/>
        <c:axId val="455951792"/>
      </c:barChart>
      <c:catAx>
        <c:axId val="2864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55951792"/>
        <c:crosses val="autoZero"/>
        <c:auto val="1"/>
        <c:lblAlgn val="ctr"/>
        <c:lblOffset val="100"/>
        <c:noMultiLvlLbl val="0"/>
      </c:catAx>
      <c:valAx>
        <c:axId val="45595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86428832"/>
        <c:crosses val="autoZero"/>
        <c:crossBetween val="between"/>
      </c:valAx>
      <c:spPr>
        <a:noFill/>
        <a:ln>
          <a:noFill/>
        </a:ln>
        <a:effectLst/>
      </c:spPr>
    </c:plotArea>
    <c:legend>
      <c:legendPos val="b"/>
      <c:layout>
        <c:manualLayout>
          <c:xMode val="edge"/>
          <c:yMode val="edge"/>
          <c:x val="0.38966769058922091"/>
          <c:y val="1.5564260783449054E-2"/>
          <c:w val="0.23789844476645111"/>
          <c:h val="8.22244897302273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209937839034E-2"/>
          <c:y val="9.9324361297715588E-2"/>
          <c:w val="0.95434970656593088"/>
          <c:h val="0.80066248735156265"/>
        </c:manualLayout>
      </c:layout>
      <c:barChart>
        <c:barDir val="col"/>
        <c:grouping val="clustered"/>
        <c:varyColors val="0"/>
        <c:ser>
          <c:idx val="0"/>
          <c:order val="0"/>
          <c:tx>
            <c:strRef>
              <c:f>Sheet1!$B$1</c:f>
              <c:strCache>
                <c:ptCount val="1"/>
                <c:pt idx="0">
                  <c:v>Florida</c:v>
                </c:pt>
              </c:strCache>
            </c:strRef>
          </c:tx>
          <c:spPr>
            <a:solidFill>
              <a:schemeClr val="accent1"/>
            </a:solidFill>
            <a:ln>
              <a:noFill/>
            </a:ln>
            <a:effectLst/>
          </c:spPr>
          <c:invertIfNegative val="0"/>
          <c:dLbls>
            <c:dLbl>
              <c:idx val="2"/>
              <c:layout>
                <c:manualLayout>
                  <c:x val="-8.1912858073381909E-17"/>
                  <c:y val="-1.36265070970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BB-4F93-8E88-3A2AA9B16A5C}"/>
                </c:ext>
              </c:extLst>
            </c:dLbl>
            <c:dLbl>
              <c:idx val="3"/>
              <c:layout>
                <c:manualLayout>
                  <c:x val="0"/>
                  <c:y val="-1.90771099358695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BB-4F93-8E88-3A2AA9B16A5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24.9</c:v>
                </c:pt>
                <c:pt idx="1">
                  <c:v>22.7</c:v>
                </c:pt>
                <c:pt idx="2">
                  <c:v>20.7</c:v>
                </c:pt>
                <c:pt idx="3">
                  <c:v>20.399999999999999</c:v>
                </c:pt>
              </c:numCache>
            </c:numRef>
          </c:val>
          <c:extLst>
            <c:ext xmlns:c16="http://schemas.microsoft.com/office/drawing/2014/chart" uri="{C3380CC4-5D6E-409C-BE32-E72D297353CC}">
              <c16:uniqueId val="{00000000-D4BB-4F93-8E88-3A2AA9B16A5C}"/>
            </c:ext>
          </c:extLst>
        </c:ser>
        <c:ser>
          <c:idx val="1"/>
          <c:order val="1"/>
          <c:tx>
            <c:strRef>
              <c:f>Sheet1!$C$1</c:f>
              <c:strCache>
                <c:ptCount val="1"/>
                <c:pt idx="0">
                  <c:v>Madison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27</c:v>
                </c:pt>
                <c:pt idx="1">
                  <c:v>25.2</c:v>
                </c:pt>
                <c:pt idx="2">
                  <c:v>25.9</c:v>
                </c:pt>
                <c:pt idx="3">
                  <c:v>29</c:v>
                </c:pt>
              </c:numCache>
            </c:numRef>
          </c:val>
          <c:extLst>
            <c:ext xmlns:c16="http://schemas.microsoft.com/office/drawing/2014/chart" uri="{C3380CC4-5D6E-409C-BE32-E72D297353CC}">
              <c16:uniqueId val="{00000001-D4BB-4F93-8E88-3A2AA9B16A5C}"/>
            </c:ext>
          </c:extLst>
        </c:ser>
        <c:dLbls>
          <c:dLblPos val="outEnd"/>
          <c:showLegendKey val="0"/>
          <c:showVal val="1"/>
          <c:showCatName val="0"/>
          <c:showSerName val="0"/>
          <c:showPercent val="0"/>
          <c:showBubbleSize val="0"/>
        </c:dLbls>
        <c:gapWidth val="219"/>
        <c:overlap val="-27"/>
        <c:axId val="286428832"/>
        <c:axId val="455951792"/>
      </c:barChart>
      <c:catAx>
        <c:axId val="2864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55951792"/>
        <c:crosses val="autoZero"/>
        <c:auto val="1"/>
        <c:lblAlgn val="ctr"/>
        <c:lblOffset val="100"/>
        <c:noMultiLvlLbl val="0"/>
      </c:catAx>
      <c:valAx>
        <c:axId val="45595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86428832"/>
        <c:crosses val="autoZero"/>
        <c:crossBetween val="between"/>
      </c:valAx>
      <c:spPr>
        <a:noFill/>
        <a:ln>
          <a:noFill/>
        </a:ln>
        <a:effectLst/>
      </c:spPr>
    </c:plotArea>
    <c:legend>
      <c:legendPos val="b"/>
      <c:layout>
        <c:manualLayout>
          <c:xMode val="edge"/>
          <c:yMode val="edge"/>
          <c:x val="0.38966769058922091"/>
          <c:y val="1.5564260783449054E-2"/>
          <c:w val="0.23789844476645111"/>
          <c:h val="8.22244897302273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7506213195314"/>
          <c:y val="0.1497761305764817"/>
          <c:w val="0.86154324556902417"/>
          <c:h val="0.73928082845018372"/>
        </c:manualLayout>
      </c:layout>
      <c:lineChart>
        <c:grouping val="standard"/>
        <c:varyColors val="0"/>
        <c:ser>
          <c:idx val="0"/>
          <c:order val="0"/>
          <c:tx>
            <c:strRef>
              <c:f>'High school graduation rates'!$B$18</c:f>
              <c:strCache>
                <c:ptCount val="1"/>
                <c:pt idx="0">
                  <c:v>Madison</c:v>
                </c:pt>
              </c:strCache>
            </c:strRef>
          </c:tx>
          <c:spPr>
            <a:ln w="41275" cap="rnd">
              <a:solidFill>
                <a:schemeClr val="accent2"/>
              </a:solidFill>
              <a:round/>
            </a:ln>
            <a:effectLst/>
          </c:spPr>
          <c:marker>
            <c:symbol val="square"/>
            <c:size val="8"/>
            <c:spPr>
              <a:solidFill>
                <a:schemeClr val="accent2"/>
              </a:solidFill>
              <a:ln w="9525">
                <a:solidFill>
                  <a:schemeClr val="accent2"/>
                </a:solidFill>
              </a:ln>
              <a:effectLst/>
            </c:spPr>
          </c:marker>
          <c:cat>
            <c:numRef>
              <c:f>'High school graduation rates'!$A$19:$A$28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'High school graduation rates'!$B$19:$B$28</c:f>
              <c:numCache>
                <c:formatCode>General</c:formatCode>
                <c:ptCount val="10"/>
                <c:pt idx="0">
                  <c:v>11.5</c:v>
                </c:pt>
                <c:pt idx="1">
                  <c:v>11.1</c:v>
                </c:pt>
                <c:pt idx="2">
                  <c:v>10.1</c:v>
                </c:pt>
                <c:pt idx="3">
                  <c:v>8.6</c:v>
                </c:pt>
                <c:pt idx="4">
                  <c:v>8.8000000000000007</c:v>
                </c:pt>
                <c:pt idx="5">
                  <c:v>9.1999999999999993</c:v>
                </c:pt>
                <c:pt idx="6">
                  <c:v>9.1999999999999993</c:v>
                </c:pt>
                <c:pt idx="7">
                  <c:v>11</c:v>
                </c:pt>
                <c:pt idx="8">
                  <c:v>12.9</c:v>
                </c:pt>
                <c:pt idx="9">
                  <c:v>13.1</c:v>
                </c:pt>
              </c:numCache>
            </c:numRef>
          </c:val>
          <c:smooth val="0"/>
          <c:extLst>
            <c:ext xmlns:c16="http://schemas.microsoft.com/office/drawing/2014/chart" uri="{C3380CC4-5D6E-409C-BE32-E72D297353CC}">
              <c16:uniqueId val="{00000000-6419-451C-BA38-03A753D26B41}"/>
            </c:ext>
          </c:extLst>
        </c:ser>
        <c:ser>
          <c:idx val="1"/>
          <c:order val="1"/>
          <c:tx>
            <c:strRef>
              <c:f>'High school graduation rates'!$C$18</c:f>
              <c:strCache>
                <c:ptCount val="1"/>
                <c:pt idx="0">
                  <c:v>Florida</c:v>
                </c:pt>
              </c:strCache>
            </c:strRef>
          </c:tx>
          <c:spPr>
            <a:ln w="41275" cap="rnd">
              <a:solidFill>
                <a:schemeClr val="accent1"/>
              </a:solidFill>
              <a:round/>
            </a:ln>
            <a:effectLst/>
          </c:spPr>
          <c:marker>
            <c:symbol val="triangle"/>
            <c:size val="9"/>
            <c:spPr>
              <a:solidFill>
                <a:schemeClr val="accent1"/>
              </a:solidFill>
              <a:ln w="9525">
                <a:solidFill>
                  <a:schemeClr val="accent1"/>
                </a:solidFill>
              </a:ln>
              <a:effectLst/>
            </c:spPr>
          </c:marker>
          <c:cat>
            <c:numRef>
              <c:f>'High school graduation rates'!$A$19:$A$28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'High school graduation rates'!$C$19:$C$28</c:f>
              <c:numCache>
                <c:formatCode>General</c:formatCode>
                <c:ptCount val="10"/>
                <c:pt idx="0">
                  <c:v>16.600000000000001</c:v>
                </c:pt>
                <c:pt idx="1">
                  <c:v>16.100000000000001</c:v>
                </c:pt>
                <c:pt idx="2">
                  <c:v>15.7</c:v>
                </c:pt>
                <c:pt idx="3">
                  <c:v>15.4</c:v>
                </c:pt>
                <c:pt idx="4">
                  <c:v>15.2</c:v>
                </c:pt>
                <c:pt idx="5">
                  <c:v>15.1</c:v>
                </c:pt>
                <c:pt idx="6">
                  <c:v>14.9</c:v>
                </c:pt>
                <c:pt idx="7">
                  <c:v>14.7</c:v>
                </c:pt>
                <c:pt idx="8">
                  <c:v>14.4</c:v>
                </c:pt>
                <c:pt idx="9">
                  <c:v>14.3</c:v>
                </c:pt>
              </c:numCache>
            </c:numRef>
          </c:val>
          <c:smooth val="0"/>
          <c:extLst>
            <c:ext xmlns:c16="http://schemas.microsoft.com/office/drawing/2014/chart" uri="{C3380CC4-5D6E-409C-BE32-E72D297353CC}">
              <c16:uniqueId val="{00000001-6419-451C-BA38-03A753D26B41}"/>
            </c:ext>
          </c:extLst>
        </c:ser>
        <c:dLbls>
          <c:showLegendKey val="0"/>
          <c:showVal val="0"/>
          <c:showCatName val="0"/>
          <c:showSerName val="0"/>
          <c:showPercent val="0"/>
          <c:showBubbleSize val="0"/>
        </c:dLbls>
        <c:marker val="1"/>
        <c:smooth val="0"/>
        <c:axId val="251330735"/>
        <c:axId val="415622831"/>
      </c:lineChart>
      <c:catAx>
        <c:axId val="2513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14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5622831"/>
        <c:crosses val="autoZero"/>
        <c:auto val="1"/>
        <c:lblAlgn val="ctr"/>
        <c:lblOffset val="100"/>
        <c:noMultiLvlLbl val="0"/>
      </c:catAx>
      <c:valAx>
        <c:axId val="41562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51330735"/>
        <c:crosses val="autoZero"/>
        <c:crossBetween val="between"/>
      </c:valAx>
      <c:spPr>
        <a:noFill/>
        <a:ln>
          <a:noFill/>
        </a:ln>
        <a:effectLst/>
      </c:spPr>
    </c:plotArea>
    <c:legend>
      <c:legendPos val="b"/>
      <c:layout>
        <c:manualLayout>
          <c:xMode val="edge"/>
          <c:yMode val="edge"/>
          <c:x val="0.29925330066992595"/>
          <c:y val="4.3141781233527701E-2"/>
          <c:w val="0.42318560097216534"/>
          <c:h val="8.248967821462339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58950233845735E-2"/>
          <c:y val="0.1279321694832459"/>
          <c:w val="0.95417098553828494"/>
          <c:h val="0.80066248735156265"/>
        </c:manualLayout>
      </c:layout>
      <c:barChart>
        <c:barDir val="col"/>
        <c:grouping val="clustered"/>
        <c:varyColors val="0"/>
        <c:ser>
          <c:idx val="0"/>
          <c:order val="0"/>
          <c:tx>
            <c:strRef>
              <c:f>Sheet1!$B$1</c:f>
              <c:strCache>
                <c:ptCount val="1"/>
                <c:pt idx="0">
                  <c:v>Florida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61.9</c:v>
                </c:pt>
                <c:pt idx="1">
                  <c:v>60.7</c:v>
                </c:pt>
                <c:pt idx="2">
                  <c:v>61.5</c:v>
                </c:pt>
                <c:pt idx="3">
                  <c:v>62.1</c:v>
                </c:pt>
                <c:pt idx="4">
                  <c:v>68.3</c:v>
                </c:pt>
              </c:numCache>
            </c:numRef>
          </c:val>
          <c:extLst>
            <c:ext xmlns:c16="http://schemas.microsoft.com/office/drawing/2014/chart" uri="{C3380CC4-5D6E-409C-BE32-E72D297353CC}">
              <c16:uniqueId val="{00000000-87CA-42D0-92AE-AB3A31A45D27}"/>
            </c:ext>
          </c:extLst>
        </c:ser>
        <c:ser>
          <c:idx val="1"/>
          <c:order val="1"/>
          <c:tx>
            <c:strRef>
              <c:f>Sheet1!$C$1</c:f>
              <c:strCache>
                <c:ptCount val="1"/>
                <c:pt idx="0">
                  <c:v>Madison</c:v>
                </c:pt>
              </c:strCache>
            </c:strRef>
          </c:tx>
          <c:spPr>
            <a:solidFill>
              <a:schemeClr val="accent2"/>
            </a:solidFill>
            <a:ln>
              <a:noFill/>
            </a:ln>
            <a:effectLst/>
          </c:spPr>
          <c:invertIfNegative val="0"/>
          <c:dLbls>
            <c:dLbl>
              <c:idx val="4"/>
              <c:layout>
                <c:manualLayout>
                  <c:x val="0"/>
                  <c:y val="-1.69333258074107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41-4AEB-B825-77206D775CD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78.900000000000006</c:v>
                </c:pt>
                <c:pt idx="1">
                  <c:v>72.3</c:v>
                </c:pt>
                <c:pt idx="2">
                  <c:v>78.900000000000006</c:v>
                </c:pt>
                <c:pt idx="3">
                  <c:v>64.099999999999994</c:v>
                </c:pt>
                <c:pt idx="4">
                  <c:v>66.599999999999994</c:v>
                </c:pt>
              </c:numCache>
            </c:numRef>
          </c:val>
          <c:extLst>
            <c:ext xmlns:c16="http://schemas.microsoft.com/office/drawing/2014/chart" uri="{C3380CC4-5D6E-409C-BE32-E72D297353CC}">
              <c16:uniqueId val="{00000001-87CA-42D0-92AE-AB3A31A45D27}"/>
            </c:ext>
          </c:extLst>
        </c:ser>
        <c:dLbls>
          <c:showLegendKey val="0"/>
          <c:showVal val="0"/>
          <c:showCatName val="0"/>
          <c:showSerName val="0"/>
          <c:showPercent val="0"/>
          <c:showBubbleSize val="0"/>
        </c:dLbls>
        <c:gapWidth val="219"/>
        <c:overlap val="-27"/>
        <c:axId val="303717503"/>
        <c:axId val="312322687"/>
      </c:barChart>
      <c:catAx>
        <c:axId val="30371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12322687"/>
        <c:crosses val="autoZero"/>
        <c:auto val="1"/>
        <c:lblAlgn val="ctr"/>
        <c:lblOffset val="100"/>
        <c:noMultiLvlLbl val="0"/>
      </c:catAx>
      <c:valAx>
        <c:axId val="312322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3717503"/>
        <c:crosses val="autoZero"/>
        <c:crossBetween val="between"/>
      </c:valAx>
      <c:spPr>
        <a:noFill/>
        <a:ln>
          <a:noFill/>
        </a:ln>
        <a:effectLst/>
      </c:spPr>
    </c:plotArea>
    <c:legend>
      <c:legendPos val="b"/>
      <c:layout>
        <c:manualLayout>
          <c:xMode val="edge"/>
          <c:yMode val="edge"/>
          <c:x val="0.38631667132086012"/>
          <c:y val="2.4928211143017267E-2"/>
          <c:w val="0.19031010121221584"/>
          <c:h val="7.149996822223635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1534251346544E-2"/>
          <c:y val="0.13990904369855175"/>
          <c:w val="0.88421456796573417"/>
          <c:h val="0.73116928928188774"/>
        </c:manualLayout>
      </c:layout>
      <c:lineChart>
        <c:grouping val="standard"/>
        <c:varyColors val="0"/>
        <c:ser>
          <c:idx val="0"/>
          <c:order val="0"/>
          <c:tx>
            <c:strRef>
              <c:f>'Elementary not promoted'!$N$28</c:f>
              <c:strCache>
                <c:ptCount val="1"/>
                <c:pt idx="0">
                  <c:v>Madison</c:v>
                </c:pt>
              </c:strCache>
            </c:strRef>
          </c:tx>
          <c:spPr>
            <a:ln w="41275" cap="rnd">
              <a:solidFill>
                <a:schemeClr val="accent2"/>
              </a:solidFill>
              <a:round/>
            </a:ln>
            <a:effectLst/>
          </c:spPr>
          <c:marker>
            <c:symbol val="square"/>
            <c:size val="9"/>
            <c:spPr>
              <a:solidFill>
                <a:schemeClr val="accent2"/>
              </a:solidFill>
              <a:ln w="9525">
                <a:solidFill>
                  <a:schemeClr val="accent2"/>
                </a:solidFill>
              </a:ln>
              <a:effectLst/>
            </c:spPr>
          </c:marker>
          <c:cat>
            <c:numRef>
              <c:f>'Elementary not promoted'!$M$29:$M$47</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'Elementary not promoted'!$N$29:$N$47</c:f>
              <c:numCache>
                <c:formatCode>General</c:formatCode>
                <c:ptCount val="19"/>
                <c:pt idx="0">
                  <c:v>9.8000000000000007</c:v>
                </c:pt>
                <c:pt idx="1">
                  <c:v>4.5</c:v>
                </c:pt>
                <c:pt idx="2">
                  <c:v>3.7</c:v>
                </c:pt>
                <c:pt idx="3">
                  <c:v>21.6</c:v>
                </c:pt>
                <c:pt idx="4">
                  <c:v>14.9</c:v>
                </c:pt>
                <c:pt idx="5">
                  <c:v>14</c:v>
                </c:pt>
                <c:pt idx="6">
                  <c:v>10.7</c:v>
                </c:pt>
                <c:pt idx="7">
                  <c:v>7.2</c:v>
                </c:pt>
                <c:pt idx="8">
                  <c:v>7.5</c:v>
                </c:pt>
                <c:pt idx="9">
                  <c:v>2.9</c:v>
                </c:pt>
                <c:pt idx="10">
                  <c:v>3.2</c:v>
                </c:pt>
                <c:pt idx="11">
                  <c:v>6.9</c:v>
                </c:pt>
                <c:pt idx="12">
                  <c:v>4</c:v>
                </c:pt>
                <c:pt idx="13">
                  <c:v>7.2</c:v>
                </c:pt>
                <c:pt idx="14">
                  <c:v>7.9</c:v>
                </c:pt>
                <c:pt idx="15">
                  <c:v>4.5</c:v>
                </c:pt>
                <c:pt idx="16">
                  <c:v>2</c:v>
                </c:pt>
                <c:pt idx="17">
                  <c:v>5.7</c:v>
                </c:pt>
                <c:pt idx="18">
                  <c:v>12.9</c:v>
                </c:pt>
              </c:numCache>
            </c:numRef>
          </c:val>
          <c:smooth val="0"/>
          <c:extLst>
            <c:ext xmlns:c16="http://schemas.microsoft.com/office/drawing/2014/chart" uri="{C3380CC4-5D6E-409C-BE32-E72D297353CC}">
              <c16:uniqueId val="{00000000-BB6D-4AE6-B694-EB818ED6284C}"/>
            </c:ext>
          </c:extLst>
        </c:ser>
        <c:ser>
          <c:idx val="1"/>
          <c:order val="1"/>
          <c:tx>
            <c:strRef>
              <c:f>'Elementary not promoted'!$O$28</c:f>
              <c:strCache>
                <c:ptCount val="1"/>
                <c:pt idx="0">
                  <c:v>Florida</c:v>
                </c:pt>
              </c:strCache>
            </c:strRef>
          </c:tx>
          <c:spPr>
            <a:ln w="41275" cap="rnd">
              <a:solidFill>
                <a:schemeClr val="accent1"/>
              </a:solidFill>
              <a:round/>
            </a:ln>
            <a:effectLst/>
          </c:spPr>
          <c:marker>
            <c:symbol val="triangle"/>
            <c:size val="9"/>
            <c:spPr>
              <a:solidFill>
                <a:schemeClr val="accent1"/>
              </a:solidFill>
              <a:ln w="9525">
                <a:solidFill>
                  <a:schemeClr val="accent1"/>
                </a:solidFill>
              </a:ln>
              <a:effectLst/>
            </c:spPr>
          </c:marker>
          <c:cat>
            <c:numRef>
              <c:f>'Elementary not promoted'!$M$29:$M$47</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'Elementary not promoted'!$O$29:$O$47</c:f>
              <c:numCache>
                <c:formatCode>General</c:formatCode>
                <c:ptCount val="19"/>
                <c:pt idx="0">
                  <c:v>3.9</c:v>
                </c:pt>
                <c:pt idx="1">
                  <c:v>3.7</c:v>
                </c:pt>
                <c:pt idx="2">
                  <c:v>4</c:v>
                </c:pt>
                <c:pt idx="3">
                  <c:v>6.9</c:v>
                </c:pt>
                <c:pt idx="4">
                  <c:v>6</c:v>
                </c:pt>
                <c:pt idx="5">
                  <c:v>5.7</c:v>
                </c:pt>
                <c:pt idx="6">
                  <c:v>4.7</c:v>
                </c:pt>
                <c:pt idx="7">
                  <c:v>4.7</c:v>
                </c:pt>
                <c:pt idx="8">
                  <c:v>3.9</c:v>
                </c:pt>
                <c:pt idx="9">
                  <c:v>3.6</c:v>
                </c:pt>
                <c:pt idx="10">
                  <c:v>3.3</c:v>
                </c:pt>
                <c:pt idx="11">
                  <c:v>3.3</c:v>
                </c:pt>
                <c:pt idx="12">
                  <c:v>3.6</c:v>
                </c:pt>
                <c:pt idx="13">
                  <c:v>3.7</c:v>
                </c:pt>
                <c:pt idx="14">
                  <c:v>3.5</c:v>
                </c:pt>
                <c:pt idx="15">
                  <c:v>2.6</c:v>
                </c:pt>
                <c:pt idx="16">
                  <c:v>3.4</c:v>
                </c:pt>
                <c:pt idx="17">
                  <c:v>3.4</c:v>
                </c:pt>
                <c:pt idx="18">
                  <c:v>3.2</c:v>
                </c:pt>
              </c:numCache>
            </c:numRef>
          </c:val>
          <c:smooth val="0"/>
          <c:extLst>
            <c:ext xmlns:c16="http://schemas.microsoft.com/office/drawing/2014/chart" uri="{C3380CC4-5D6E-409C-BE32-E72D297353CC}">
              <c16:uniqueId val="{00000001-BB6D-4AE6-B694-EB818ED6284C}"/>
            </c:ext>
          </c:extLst>
        </c:ser>
        <c:dLbls>
          <c:showLegendKey val="0"/>
          <c:showVal val="0"/>
          <c:showCatName val="0"/>
          <c:showSerName val="0"/>
          <c:showPercent val="0"/>
          <c:showBubbleSize val="0"/>
        </c:dLbls>
        <c:marker val="1"/>
        <c:smooth val="0"/>
        <c:axId val="427767359"/>
        <c:axId val="255346383"/>
      </c:lineChart>
      <c:catAx>
        <c:axId val="42776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55346383"/>
        <c:crosses val="autoZero"/>
        <c:auto val="1"/>
        <c:lblAlgn val="ctr"/>
        <c:lblOffset val="100"/>
        <c:noMultiLvlLbl val="0"/>
      </c:catAx>
      <c:valAx>
        <c:axId val="255346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7767359"/>
        <c:crosses val="autoZero"/>
        <c:crossBetween val="between"/>
      </c:valAx>
      <c:spPr>
        <a:noFill/>
        <a:ln>
          <a:noFill/>
        </a:ln>
        <a:effectLst/>
      </c:spPr>
    </c:plotArea>
    <c:legend>
      <c:legendPos val="b"/>
      <c:layout>
        <c:manualLayout>
          <c:xMode val="edge"/>
          <c:yMode val="edge"/>
          <c:x val="0.30833882731483209"/>
          <c:y val="3.7775221469406296E-2"/>
          <c:w val="0.3773906697681747"/>
          <c:h val="7.089092096064414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46640012261809E-2"/>
          <c:y val="0.12240435754005335"/>
          <c:w val="0.88342586882542506"/>
          <c:h val="0.79286447308756403"/>
        </c:manualLayout>
      </c:layout>
      <c:lineChart>
        <c:grouping val="standard"/>
        <c:varyColors val="0"/>
        <c:ser>
          <c:idx val="0"/>
          <c:order val="0"/>
          <c:tx>
            <c:strRef>
              <c:f>'Middle school not promoted'!$O$28</c:f>
              <c:strCache>
                <c:ptCount val="1"/>
                <c:pt idx="0">
                  <c:v>Madison</c:v>
                </c:pt>
              </c:strCache>
            </c:strRef>
          </c:tx>
          <c:spPr>
            <a:ln w="41275" cap="rnd">
              <a:solidFill>
                <a:schemeClr val="accent2"/>
              </a:solidFill>
              <a:round/>
            </a:ln>
            <a:effectLst/>
          </c:spPr>
          <c:marker>
            <c:symbol val="square"/>
            <c:size val="9"/>
            <c:spPr>
              <a:solidFill>
                <a:schemeClr val="accent2"/>
              </a:solidFill>
              <a:ln w="9525">
                <a:solidFill>
                  <a:schemeClr val="accent2"/>
                </a:solidFill>
              </a:ln>
              <a:effectLst/>
            </c:spPr>
          </c:marker>
          <c:cat>
            <c:numRef>
              <c:f>'Middle school not promoted'!$N$29:$N$47</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'Middle school not promoted'!$O$29:$O$47</c:f>
              <c:numCache>
                <c:formatCode>General</c:formatCode>
                <c:ptCount val="19"/>
                <c:pt idx="0">
                  <c:v>11.2</c:v>
                </c:pt>
                <c:pt idx="1">
                  <c:v>0.8</c:v>
                </c:pt>
                <c:pt idx="2">
                  <c:v>5.0999999999999996</c:v>
                </c:pt>
                <c:pt idx="3">
                  <c:v>9.4</c:v>
                </c:pt>
                <c:pt idx="4">
                  <c:v>8.8000000000000007</c:v>
                </c:pt>
                <c:pt idx="5">
                  <c:v>12.2</c:v>
                </c:pt>
                <c:pt idx="6">
                  <c:v>3.5</c:v>
                </c:pt>
                <c:pt idx="7">
                  <c:v>4.0999999999999996</c:v>
                </c:pt>
                <c:pt idx="8">
                  <c:v>1.6</c:v>
                </c:pt>
                <c:pt idx="9">
                  <c:v>1.7</c:v>
                </c:pt>
                <c:pt idx="10">
                  <c:v>1.7</c:v>
                </c:pt>
                <c:pt idx="11">
                  <c:v>1.2</c:v>
                </c:pt>
                <c:pt idx="12">
                  <c:v>1.4</c:v>
                </c:pt>
                <c:pt idx="13">
                  <c:v>0</c:v>
                </c:pt>
                <c:pt idx="14">
                  <c:v>8.8000000000000007</c:v>
                </c:pt>
                <c:pt idx="15">
                  <c:v>0</c:v>
                </c:pt>
                <c:pt idx="16">
                  <c:v>0</c:v>
                </c:pt>
                <c:pt idx="17">
                  <c:v>2.1</c:v>
                </c:pt>
                <c:pt idx="18">
                  <c:v>1.7</c:v>
                </c:pt>
              </c:numCache>
            </c:numRef>
          </c:val>
          <c:smooth val="0"/>
          <c:extLst>
            <c:ext xmlns:c16="http://schemas.microsoft.com/office/drawing/2014/chart" uri="{C3380CC4-5D6E-409C-BE32-E72D297353CC}">
              <c16:uniqueId val="{00000000-4A84-49FE-B0EF-1C8FA7AA9CB0}"/>
            </c:ext>
          </c:extLst>
        </c:ser>
        <c:ser>
          <c:idx val="1"/>
          <c:order val="1"/>
          <c:tx>
            <c:strRef>
              <c:f>'Middle school not promoted'!$P$28</c:f>
              <c:strCache>
                <c:ptCount val="1"/>
                <c:pt idx="0">
                  <c:v>Florida</c:v>
                </c:pt>
              </c:strCache>
            </c:strRef>
          </c:tx>
          <c:spPr>
            <a:ln w="41275" cap="rnd">
              <a:solidFill>
                <a:schemeClr val="accent1"/>
              </a:solidFill>
              <a:round/>
            </a:ln>
            <a:effectLst/>
          </c:spPr>
          <c:marker>
            <c:symbol val="triangle"/>
            <c:size val="9"/>
            <c:spPr>
              <a:solidFill>
                <a:schemeClr val="accent1"/>
              </a:solidFill>
              <a:ln w="9525">
                <a:solidFill>
                  <a:schemeClr val="accent1"/>
                </a:solidFill>
              </a:ln>
              <a:effectLst/>
            </c:spPr>
          </c:marker>
          <c:cat>
            <c:numRef>
              <c:f>'Middle school not promoted'!$N$29:$N$47</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'Middle school not promoted'!$P$29:$P$47</c:f>
              <c:numCache>
                <c:formatCode>General</c:formatCode>
                <c:ptCount val="19"/>
                <c:pt idx="0">
                  <c:v>5.5</c:v>
                </c:pt>
                <c:pt idx="1">
                  <c:v>5</c:v>
                </c:pt>
                <c:pt idx="2">
                  <c:v>4.3</c:v>
                </c:pt>
                <c:pt idx="3">
                  <c:v>5.0999999999999996</c:v>
                </c:pt>
                <c:pt idx="4">
                  <c:v>4.5999999999999996</c:v>
                </c:pt>
                <c:pt idx="5">
                  <c:v>5</c:v>
                </c:pt>
                <c:pt idx="6">
                  <c:v>4</c:v>
                </c:pt>
                <c:pt idx="7">
                  <c:v>3.5</c:v>
                </c:pt>
                <c:pt idx="8">
                  <c:v>2.9</c:v>
                </c:pt>
                <c:pt idx="9">
                  <c:v>2.7</c:v>
                </c:pt>
                <c:pt idx="10">
                  <c:v>2.6</c:v>
                </c:pt>
                <c:pt idx="11">
                  <c:v>2.2000000000000002</c:v>
                </c:pt>
                <c:pt idx="12">
                  <c:v>2.2999999999999998</c:v>
                </c:pt>
                <c:pt idx="13">
                  <c:v>2.2000000000000002</c:v>
                </c:pt>
                <c:pt idx="14">
                  <c:v>2.1</c:v>
                </c:pt>
                <c:pt idx="15">
                  <c:v>2.2000000000000002</c:v>
                </c:pt>
                <c:pt idx="16">
                  <c:v>2.1</c:v>
                </c:pt>
                <c:pt idx="17">
                  <c:v>1.8</c:v>
                </c:pt>
                <c:pt idx="18">
                  <c:v>1.6</c:v>
                </c:pt>
              </c:numCache>
            </c:numRef>
          </c:val>
          <c:smooth val="0"/>
          <c:extLst>
            <c:ext xmlns:c16="http://schemas.microsoft.com/office/drawing/2014/chart" uri="{C3380CC4-5D6E-409C-BE32-E72D297353CC}">
              <c16:uniqueId val="{00000001-4A84-49FE-B0EF-1C8FA7AA9CB0}"/>
            </c:ext>
          </c:extLst>
        </c:ser>
        <c:dLbls>
          <c:showLegendKey val="0"/>
          <c:showVal val="0"/>
          <c:showCatName val="0"/>
          <c:showSerName val="0"/>
          <c:showPercent val="0"/>
          <c:showBubbleSize val="0"/>
        </c:dLbls>
        <c:marker val="1"/>
        <c:smooth val="0"/>
        <c:axId val="484832639"/>
        <c:axId val="415624079"/>
      </c:lineChart>
      <c:catAx>
        <c:axId val="48483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 spcFirstLastPara="1" vertOverflow="ellipsis"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15624079"/>
        <c:crosses val="autoZero"/>
        <c:auto val="1"/>
        <c:lblAlgn val="ctr"/>
        <c:lblOffset val="100"/>
        <c:noMultiLvlLbl val="0"/>
      </c:catAx>
      <c:valAx>
        <c:axId val="415624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84832639"/>
        <c:crosses val="autoZero"/>
        <c:crossBetween val="between"/>
      </c:valAx>
      <c:spPr>
        <a:noFill/>
        <a:ln>
          <a:noFill/>
        </a:ln>
        <a:effectLst/>
      </c:spPr>
    </c:plotArea>
    <c:legend>
      <c:legendPos val="b"/>
      <c:layout>
        <c:manualLayout>
          <c:xMode val="edge"/>
          <c:yMode val="edge"/>
          <c:x val="0.33400018366571271"/>
          <c:y val="2.9872262539218045E-2"/>
          <c:w val="0.3718104831290624"/>
          <c:h val="7.383502444415479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63658-9B32-4D40-8004-8CE807F69385}"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63714-91D9-47C4-81A8-9F25E481B329}" type="slidenum">
              <a:rPr lang="en-US" smtClean="0"/>
              <a:t>‹#›</a:t>
            </a:fld>
            <a:endParaRPr lang="en-US"/>
          </a:p>
        </p:txBody>
      </p:sp>
    </p:spTree>
    <p:extLst>
      <p:ext uri="{BB962C8B-B14F-4D97-AF65-F5344CB8AC3E}">
        <p14:creationId xmlns:p14="http://schemas.microsoft.com/office/powerpoint/2010/main" val="84535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21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the population that does not have consistent access to enough food for an active, healthy life. Food insecurity refers to a lack of available financial resources for food at the household level. </a:t>
            </a:r>
          </a:p>
          <a:p>
            <a:r>
              <a:rPr lang="en-US" dirty="0"/>
              <a:t>Low-income families are affected by multiple, overlapping issues like lack of affordable housing, social isolation, chronic or acute health problems, high medical costs, and low wages. People experiencing food insecurity often consume a nutrient-poor diet, which may contribute to the development of obesity, heart disease, hypertension, diabetes, and other chronic diseases. </a:t>
            </a:r>
          </a:p>
          <a:p>
            <a:r>
              <a:rPr lang="en-US" dirty="0"/>
              <a:t>Madison County’s rate has remained fairly consistent over the past four years.</a:t>
            </a:r>
          </a:p>
          <a:p>
            <a:endParaRPr lang="en-US" dirty="0"/>
          </a:p>
          <a:p>
            <a:r>
              <a:rPr lang="en-US" dirty="0"/>
              <a:t>Data Source: Feeding America, Map the Meal Gap. </a:t>
            </a:r>
          </a:p>
        </p:txBody>
      </p:sp>
      <p:sp>
        <p:nvSpPr>
          <p:cNvPr id="4" name="Slide Number Placeholder 3"/>
          <p:cNvSpPr>
            <a:spLocks noGrp="1"/>
          </p:cNvSpPr>
          <p:nvPr>
            <p:ph type="sldNum" sz="quarter" idx="5"/>
          </p:nvPr>
        </p:nvSpPr>
        <p:spPr/>
        <p:txBody>
          <a:bodyPr/>
          <a:lstStyle/>
          <a:p>
            <a:fld id="{6BD63714-91D9-47C4-81A8-9F25E481B329}" type="slidenum">
              <a:rPr lang="en-US" smtClean="0"/>
              <a:t>12</a:t>
            </a:fld>
            <a:endParaRPr lang="en-US"/>
          </a:p>
        </p:txBody>
      </p:sp>
    </p:spTree>
    <p:extLst>
      <p:ext uri="{BB962C8B-B14F-4D97-AF65-F5344CB8AC3E}">
        <p14:creationId xmlns:p14="http://schemas.microsoft.com/office/powerpoint/2010/main" val="346904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the children under 18 years old that do not have consistent access to enough food for an active, healthy life.</a:t>
            </a:r>
          </a:p>
        </p:txBody>
      </p:sp>
      <p:sp>
        <p:nvSpPr>
          <p:cNvPr id="4" name="Slide Number Placeholder 3"/>
          <p:cNvSpPr>
            <a:spLocks noGrp="1"/>
          </p:cNvSpPr>
          <p:nvPr>
            <p:ph type="sldNum" sz="quarter" idx="5"/>
          </p:nvPr>
        </p:nvSpPr>
        <p:spPr/>
        <p:txBody>
          <a:bodyPr/>
          <a:lstStyle/>
          <a:p>
            <a:fld id="{6BD63714-91D9-47C4-81A8-9F25E481B329}" type="slidenum">
              <a:rPr lang="en-US" smtClean="0"/>
              <a:t>13</a:t>
            </a:fld>
            <a:endParaRPr lang="en-US"/>
          </a:p>
        </p:txBody>
      </p:sp>
    </p:spTree>
    <p:extLst>
      <p:ext uri="{BB962C8B-B14F-4D97-AF65-F5344CB8AC3E}">
        <p14:creationId xmlns:p14="http://schemas.microsoft.com/office/powerpoint/2010/main" val="3227981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of Education homeless record count as of 12/27/2018 was 169 children.</a:t>
            </a:r>
          </a:p>
          <a:p>
            <a:r>
              <a:rPr lang="en-US" dirty="0"/>
              <a:t>Data not yet available from the Point-in-time count on 1/28/2020</a:t>
            </a:r>
          </a:p>
          <a:p>
            <a:endParaRPr lang="en-US" dirty="0"/>
          </a:p>
        </p:txBody>
      </p:sp>
      <p:sp>
        <p:nvSpPr>
          <p:cNvPr id="4" name="Slide Number Placeholder 3"/>
          <p:cNvSpPr>
            <a:spLocks noGrp="1"/>
          </p:cNvSpPr>
          <p:nvPr>
            <p:ph type="sldNum" sz="quarter" idx="5"/>
          </p:nvPr>
        </p:nvSpPr>
        <p:spPr/>
        <p:txBody>
          <a:bodyPr/>
          <a:lstStyle/>
          <a:p>
            <a:fld id="{6BD63714-91D9-47C4-81A8-9F25E481B329}" type="slidenum">
              <a:rPr lang="en-US" smtClean="0"/>
              <a:t>15</a:t>
            </a:fld>
            <a:endParaRPr lang="en-US"/>
          </a:p>
        </p:txBody>
      </p:sp>
    </p:spTree>
    <p:extLst>
      <p:ext uri="{BB962C8B-B14F-4D97-AF65-F5344CB8AC3E}">
        <p14:creationId xmlns:p14="http://schemas.microsoft.com/office/powerpoint/2010/main" val="58046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 and ethnic minorities may face unique barriers to higher education. African American and Hispanic individuals have lower college enrollment and graduation rates compared to whites, and Latinos are most likely to attend college part-time, which reduces their odds of graduating. One study found that 3 in 4 Latino college students were not academically prepared for coursework. Recent evidence has shown that African American college students accumulate more federal education debt than students of other ethnicities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0B176-2DBA-4EDB-A7B2-20E8A6148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03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0B176-2DBA-4EDB-A7B2-20E8A6148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Early Steps Program serves infants and toddlers under three years of age who have developmental delays or an established condition likely to result in a developmental delay. Examples of these conditions are autism spectrum disorder, cerebral palsy, Down syndrome, deafness and hard of hearing and visual impairment. </a:t>
            </a:r>
          </a:p>
          <a:p>
            <a:endParaRPr lang="en-US" dirty="0"/>
          </a:p>
          <a:p>
            <a:r>
              <a:rPr lang="en-US" dirty="0"/>
              <a:t>Why do we measure this? </a:t>
            </a:r>
          </a:p>
          <a:p>
            <a:r>
              <a:rPr lang="en-US" dirty="0"/>
              <a:t>Positive early learning experiences are crucial for later success in school, the workplace and the community. Early intervention services positively impact outcomes across children’s developmental domains: physical, cognitive, communication, social or emotional and adaptive. Families benefit from early intervention by being able to better meet their children’s needs and enhance their unique abilities from an early age. Early intervention services also benefit the community and society, for example, by lowering the costs of special education and social welfare programs. </a:t>
            </a:r>
          </a:p>
          <a:p>
            <a:endParaRPr lang="en-US" dirty="0"/>
          </a:p>
        </p:txBody>
      </p:sp>
      <p:sp>
        <p:nvSpPr>
          <p:cNvPr id="4" name="Slide Number Placeholder 3"/>
          <p:cNvSpPr>
            <a:spLocks noGrp="1"/>
          </p:cNvSpPr>
          <p:nvPr>
            <p:ph type="sldNum" sz="quarter" idx="5"/>
          </p:nvPr>
        </p:nvSpPr>
        <p:spPr/>
        <p:txBody>
          <a:bodyPr/>
          <a:lstStyle/>
          <a:p>
            <a:fld id="{6BD63714-91D9-47C4-81A8-9F25E481B329}" type="slidenum">
              <a:rPr lang="en-US" smtClean="0"/>
              <a:t>19</a:t>
            </a:fld>
            <a:endParaRPr lang="en-US"/>
          </a:p>
        </p:txBody>
      </p:sp>
    </p:spTree>
    <p:extLst>
      <p:ext uri="{BB962C8B-B14F-4D97-AF65-F5344CB8AC3E}">
        <p14:creationId xmlns:p14="http://schemas.microsoft.com/office/powerpoint/2010/main" val="1006804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periods for these slides are school years, such as 2000-2001 (August 2000-May 2001)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79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 of students achieving a passing level of 3 or above on the Florida Standards Assessments for English Language Arts  and Mathematics</a:t>
            </a:r>
          </a:p>
        </p:txBody>
      </p:sp>
      <p:sp>
        <p:nvSpPr>
          <p:cNvPr id="4" name="Slide Number Placeholder 3"/>
          <p:cNvSpPr>
            <a:spLocks noGrp="1"/>
          </p:cNvSpPr>
          <p:nvPr>
            <p:ph type="sldNum" sz="quarter" idx="5"/>
          </p:nvPr>
        </p:nvSpPr>
        <p:spPr/>
        <p:txBody>
          <a:bodyPr/>
          <a:lstStyle/>
          <a:p>
            <a:fld id="{6BD63714-91D9-47C4-81A8-9F25E481B329}" type="slidenum">
              <a:rPr lang="en-US" smtClean="0"/>
              <a:t>21</a:t>
            </a:fld>
            <a:endParaRPr lang="en-US"/>
          </a:p>
        </p:txBody>
      </p:sp>
    </p:spTree>
    <p:extLst>
      <p:ext uri="{BB962C8B-B14F-4D97-AF65-F5344CB8AC3E}">
        <p14:creationId xmlns:p14="http://schemas.microsoft.com/office/powerpoint/2010/main" val="3380267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63714-91D9-47C4-81A8-9F25E481B329}" type="slidenum">
              <a:rPr lang="en-US" smtClean="0"/>
              <a:t>23</a:t>
            </a:fld>
            <a:endParaRPr lang="en-US"/>
          </a:p>
        </p:txBody>
      </p:sp>
    </p:spTree>
    <p:extLst>
      <p:ext uri="{BB962C8B-B14F-4D97-AF65-F5344CB8AC3E}">
        <p14:creationId xmlns:p14="http://schemas.microsoft.com/office/powerpoint/2010/main" val="3317021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high school graduation rate is the percentage of students who graduated within four years of their initial enrollment in ninth grade, not counting deceased students or students who transferred out to attend another public school outside the system, a private school, a home education program, or an adult education program. Incoming transfer students are included in the appropriate cohort (the group whose progress is tracked) based on their grade level and year of entry.</a:t>
            </a:r>
          </a:p>
          <a:p>
            <a:r>
              <a:rPr lang="en-US" dirty="0"/>
              <a:t>Disadvantaged/Not Disadvantaged refers to economic status. Disadvantaged students are students determined to be eligible for free and reduced price meals under the National School Lunch Program</a:t>
            </a:r>
          </a:p>
          <a:p>
            <a:r>
              <a:rPr lang="en-US" dirty="0"/>
              <a:t>Disabled/Not Disabled refers to students with or without a disability. Section 1007.02, F.S., defines “student with a disability” as a student who is documented as having an intellectual disability; a hearing impairment, including deafness; a speech or language impairment; a visual impairment, including blindness; an emotional or behavioral disability; an orthopedic or other health impairment; an autism spectrum disorder; a traumatic brain injury; or a specific learning disability, including, but not limited to, dyslexia, dyscalculia, or developmental aphasia.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39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0B176-2DBA-4EDB-A7B2-20E8A6148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88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63714-91D9-47C4-81A8-9F25E481B329}" type="slidenum">
              <a:rPr lang="en-US" smtClean="0"/>
              <a:t>25</a:t>
            </a:fld>
            <a:endParaRPr lang="en-US"/>
          </a:p>
        </p:txBody>
      </p:sp>
    </p:spTree>
    <p:extLst>
      <p:ext uri="{BB962C8B-B14F-4D97-AF65-F5344CB8AC3E}">
        <p14:creationId xmlns:p14="http://schemas.microsoft.com/office/powerpoint/2010/main" val="2139553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 residential segregation as measured through the Dissimilarity Index, the differential distribution of individuals by race or other social or income factors. When the Racial Residential Segregation Index is less than 0.3 the county’s population is “well integrated”. Values between 0.3 and 0.6 indicate the county’s population is “moderately segregated”. Values above 0.6 indicate the county’s population is “very segregated.” </a:t>
            </a:r>
          </a:p>
        </p:txBody>
      </p:sp>
      <p:sp>
        <p:nvSpPr>
          <p:cNvPr id="4" name="Slide Number Placeholder 3"/>
          <p:cNvSpPr>
            <a:spLocks noGrp="1"/>
          </p:cNvSpPr>
          <p:nvPr>
            <p:ph type="sldNum" sz="quarter" idx="5"/>
          </p:nvPr>
        </p:nvSpPr>
        <p:spPr/>
        <p:txBody>
          <a:bodyPr/>
          <a:lstStyle/>
          <a:p>
            <a:fld id="{6BD63714-91D9-47C4-81A8-9F25E481B329}" type="slidenum">
              <a:rPr lang="en-US" smtClean="0"/>
              <a:t>30</a:t>
            </a:fld>
            <a:endParaRPr lang="en-US"/>
          </a:p>
        </p:txBody>
      </p:sp>
    </p:spTree>
    <p:extLst>
      <p:ext uri="{BB962C8B-B14F-4D97-AF65-F5344CB8AC3E}">
        <p14:creationId xmlns:p14="http://schemas.microsoft.com/office/powerpoint/2010/main" val="91397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transportation under access to care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48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Madison County has less residents that own more than one housing unit than the state.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528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Statewide, 0.3% of homes lacked complete plumbing facilities and 0.2% in Madison County</a:t>
            </a:r>
          </a:p>
          <a:p>
            <a:r>
              <a:rPr lang="en-US" dirty="0">
                <a:effectLst/>
              </a:rPr>
              <a:t>In Florida, 0.7% of homes lacked kitchen facilities and 0.9% in Madison County.</a:t>
            </a:r>
          </a:p>
          <a:p>
            <a:r>
              <a:rPr lang="en-US" dirty="0">
                <a:effectLst/>
              </a:rPr>
              <a:t>Electricity was the primary means of heat for both Florida and Madison County.</a:t>
            </a:r>
          </a:p>
          <a:p>
            <a:r>
              <a:rPr lang="en-US" dirty="0">
                <a:effectLst/>
              </a:rPr>
              <a:t>Madison County has a higher percent of homes using utility gas or bottled gas and a far higher percent of homes using wood to heat the home.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5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0B176-2DBA-4EDB-A7B2-20E8A6148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3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and poverty data are very high in Madison County</a:t>
            </a:r>
          </a:p>
          <a:p>
            <a:r>
              <a:rPr lang="en-US" dirty="0"/>
              <a:t>Food insecurity is an issue</a:t>
            </a:r>
          </a:p>
          <a:p>
            <a:r>
              <a:rPr lang="en-US" dirty="0"/>
              <a:t>Housing stability is an issue for Hispanics and Black, non-Hispanics</a:t>
            </a:r>
          </a:p>
          <a:p>
            <a:r>
              <a:rPr lang="en-US" dirty="0"/>
              <a:t>Early Steps Program is being underutilized compared to previous years</a:t>
            </a:r>
          </a:p>
          <a:p>
            <a:r>
              <a:rPr lang="en-US" dirty="0"/>
              <a:t>Large increase in elementary school children not promoted</a:t>
            </a:r>
          </a:p>
          <a:p>
            <a:r>
              <a:rPr lang="en-US" dirty="0"/>
              <a:t>Florida Standards Assessment scores are decreasing </a:t>
            </a:r>
          </a:p>
          <a:p>
            <a:r>
              <a:rPr lang="en-US" dirty="0"/>
              <a:t>Lack of health care insurance is an issue in two census tracts</a:t>
            </a:r>
          </a:p>
        </p:txBody>
      </p:sp>
      <p:sp>
        <p:nvSpPr>
          <p:cNvPr id="4" name="Slide Number Placeholder 3"/>
          <p:cNvSpPr>
            <a:spLocks noGrp="1"/>
          </p:cNvSpPr>
          <p:nvPr>
            <p:ph type="sldNum" sz="quarter" idx="5"/>
          </p:nvPr>
        </p:nvSpPr>
        <p:spPr/>
        <p:txBody>
          <a:bodyPr/>
          <a:lstStyle/>
          <a:p>
            <a:fld id="{6BD63714-91D9-47C4-81A8-9F25E481B329}" type="slidenum">
              <a:rPr lang="en-US" smtClean="0"/>
              <a:t>4</a:t>
            </a:fld>
            <a:endParaRPr lang="en-US"/>
          </a:p>
        </p:txBody>
      </p:sp>
    </p:spTree>
    <p:extLst>
      <p:ext uri="{BB962C8B-B14F-4D97-AF65-F5344CB8AC3E}">
        <p14:creationId xmlns:p14="http://schemas.microsoft.com/office/powerpoint/2010/main" val="132663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4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stability and education are the building blocks for the rest of the social determinants of health</a:t>
            </a:r>
          </a:p>
          <a:p>
            <a:endParaRPr lang="en-US" dirty="0"/>
          </a:p>
          <a:p>
            <a:r>
              <a:rPr lang="en-US" dirty="0"/>
              <a:t>Lack of employment leads to poverty, food insecurity and housing instability</a:t>
            </a:r>
          </a:p>
          <a:p>
            <a:endParaRPr lang="en-US" dirty="0"/>
          </a:p>
          <a:p>
            <a:r>
              <a:rPr lang="en-US" dirty="0"/>
              <a:t>Even if a household has food assistance, healthy foods are more expensive than junk foods so that is usually what is purchased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0B176-2DBA-4EDB-A7B2-20E8A6148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41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Households are considered to be cost burdened if they spend more than 30% of their income on housing and severely cost burdened if they spend more than 50% of their income on housing</a:t>
            </a:r>
          </a:p>
          <a:p>
            <a:endParaRPr lang="en-US" dirty="0"/>
          </a:p>
          <a:p>
            <a:r>
              <a:rPr lang="en-US" dirty="0"/>
              <a:t>Moving 3 or more times in 1 year, often called “multiple moves,” has been associated with negative health outcomes in children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0B176-2DBA-4EDB-A7B2-20E8A6148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92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60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7E9D5-0703-461E-BA24-C0312C047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65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3999-CEE3-4F81-9B7D-C9F6885D07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AF381-D1C1-476C-911B-DBE196244F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E1B12-1A51-4369-BC93-CD5015279513}"/>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5" name="Footer Placeholder 4">
            <a:extLst>
              <a:ext uri="{FF2B5EF4-FFF2-40B4-BE49-F238E27FC236}">
                <a16:creationId xmlns:a16="http://schemas.microsoft.com/office/drawing/2014/main" id="{B5822B41-E179-4D30-AA22-E0000E74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1BF74-E448-4BC2-B7F2-CAA7CB596BF5}"/>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61713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91A9-887E-498E-B444-12F3D9EBC3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AAF624-9EA5-435A-BCA3-38DF2D804D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F3F9A-C946-4B56-A10A-77B02B10567C}"/>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5" name="Footer Placeholder 4">
            <a:extLst>
              <a:ext uri="{FF2B5EF4-FFF2-40B4-BE49-F238E27FC236}">
                <a16:creationId xmlns:a16="http://schemas.microsoft.com/office/drawing/2014/main" id="{82F13A3F-6CAF-41DD-9A88-732E0A49C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8442B-783B-43B5-9FAF-155FA233A769}"/>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230211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6BEB97-916E-4E33-BDFD-3E379B658D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C23818-E7D3-4307-9CAE-5B7E7B1CC8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D238F-88B3-418E-90E0-ECF50006C27C}"/>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5" name="Footer Placeholder 4">
            <a:extLst>
              <a:ext uri="{FF2B5EF4-FFF2-40B4-BE49-F238E27FC236}">
                <a16:creationId xmlns:a16="http://schemas.microsoft.com/office/drawing/2014/main" id="{45D3E25C-520A-495D-A9B7-7BBC44D05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354B1-D1E7-438C-AF3D-887FC9316824}"/>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419708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444"/>
          <a:stretch/>
        </p:blipFill>
        <p:spPr>
          <a:xfrm>
            <a:off x="0" y="464024"/>
            <a:ext cx="12242042" cy="6114197"/>
          </a:xfrm>
          <a:prstGeom prst="rect">
            <a:avLst/>
          </a:prstGeom>
        </p:spPr>
      </p:pic>
      <p:sp>
        <p:nvSpPr>
          <p:cNvPr id="11" name="Rectangle 10"/>
          <p:cNvSpPr>
            <a:spLocks noChangeAspect="1"/>
          </p:cNvSpPr>
          <p:nvPr userDrawn="1"/>
        </p:nvSpPr>
        <p:spPr>
          <a:xfrm>
            <a:off x="-13648" y="3220868"/>
            <a:ext cx="12242043" cy="2593073"/>
          </a:xfrm>
          <a:prstGeom prst="rect">
            <a:avLst/>
          </a:prstGeom>
          <a:solidFill>
            <a:srgbClr val="1CADE4">
              <a:alpha val="59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3407146"/>
            <a:ext cx="9966960" cy="1642772"/>
          </a:xfrm>
        </p:spPr>
        <p:txBody>
          <a:bodyPr anchor="b">
            <a:normAutofit/>
          </a:bodyPr>
          <a:lstStyle>
            <a:lvl1pPr algn="ctr">
              <a:lnSpc>
                <a:spcPct val="85000"/>
              </a:lnSpc>
              <a:defRPr sz="60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5303604"/>
            <a:ext cx="8767860" cy="564524"/>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2523379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2788" y="417096"/>
            <a:ext cx="10519125" cy="962526"/>
          </a:xfrm>
        </p:spPr>
        <p:txBody>
          <a:bodyPr>
            <a:normAutofit/>
          </a:bodyPr>
          <a:lstStyle>
            <a:lvl1pPr>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89021" y="1604212"/>
            <a:ext cx="11369842" cy="4299284"/>
          </a:xfrm>
        </p:spPr>
        <p:txBody>
          <a:bodyPr/>
          <a:lstStyle>
            <a:lvl1pPr marL="336550" indent="-290513">
              <a:lnSpc>
                <a:spcPct val="100000"/>
              </a:lnSpc>
              <a:spcBef>
                <a:spcPts val="0"/>
              </a:spcBef>
              <a:spcAft>
                <a:spcPts val="0"/>
              </a:spcAft>
              <a:buSzPct val="100000"/>
              <a:buFont typeface="Wingdings" panose="05000000000000000000" pitchFamily="2" charset="2"/>
              <a:buChar char="§"/>
              <a:defRPr sz="2800"/>
            </a:lvl1pPr>
            <a:lvl2pPr marL="577850" indent="-303213">
              <a:lnSpc>
                <a:spcPct val="100000"/>
              </a:lnSpc>
              <a:spcBef>
                <a:spcPts val="0"/>
              </a:spcBef>
              <a:spcAft>
                <a:spcPts val="0"/>
              </a:spcAft>
              <a:buFont typeface="Courier New" panose="02070309020205020404" pitchFamily="49" charset="0"/>
              <a:buChar char="o"/>
              <a:defRPr sz="2400"/>
            </a:lvl2pPr>
            <a:lvl3pPr marL="850900" indent="-303213">
              <a:lnSpc>
                <a:spcPct val="100000"/>
              </a:lnSpc>
              <a:spcBef>
                <a:spcPts val="0"/>
              </a:spcBef>
              <a:spcAft>
                <a:spcPts val="0"/>
              </a:spcAft>
              <a:buFont typeface="Wingdings" panose="05000000000000000000" pitchFamily="2" charset="2"/>
              <a:buChar char="§"/>
              <a:defRPr sz="2000"/>
            </a:lvl3pPr>
            <a:lvl4pPr marL="1090613" indent="-268288">
              <a:lnSpc>
                <a:spcPct val="100000"/>
              </a:lnSpc>
              <a:spcBef>
                <a:spcPts val="0"/>
              </a:spcBef>
              <a:spcAft>
                <a:spcPts val="0"/>
              </a:spcAft>
              <a:buFont typeface="Wingdings" panose="05000000000000000000" pitchFamily="2" charset="2"/>
              <a:buChar char="§"/>
              <a:defRPr sz="1800"/>
            </a:lvl4pPr>
            <a:lvl5pPr marL="1379538" indent="-282575">
              <a:lnSpc>
                <a:spcPct val="100000"/>
              </a:lnSpc>
              <a:spcBef>
                <a:spcPts val="0"/>
              </a:spcBef>
              <a:spcAft>
                <a:spcPts val="0"/>
              </a:spcAft>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12295" y="112296"/>
            <a:ext cx="11967410" cy="6625388"/>
          </a:xfrm>
          <a:prstGeom prst="rect">
            <a:avLst/>
          </a:prstGeom>
          <a:noFill/>
          <a:ln w="2413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12295" y="112522"/>
            <a:ext cx="1059062" cy="1315003"/>
            <a:chOff x="263236" y="3491345"/>
            <a:chExt cx="1662545" cy="2064328"/>
          </a:xfrm>
        </p:grpSpPr>
        <p:sp>
          <p:nvSpPr>
            <p:cNvPr id="13" name="Rectangle 12"/>
            <p:cNvSpPr/>
            <p:nvPr/>
          </p:nvSpPr>
          <p:spPr>
            <a:xfrm>
              <a:off x="263236" y="3491345"/>
              <a:ext cx="1662545" cy="206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71" y="3593957"/>
              <a:ext cx="1438275" cy="1914525"/>
            </a:xfrm>
            <a:prstGeom prst="rect">
              <a:avLst/>
            </a:prstGeom>
          </p:spPr>
        </p:pic>
      </p:gr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6674" y="112295"/>
            <a:ext cx="1076423" cy="1377753"/>
          </a:xfrm>
          <a:prstGeom prst="rect">
            <a:avLst/>
          </a:prstGeom>
        </p:spPr>
      </p:pic>
      <p:sp>
        <p:nvSpPr>
          <p:cNvPr id="9" name="Rectangle 8">
            <a:extLst>
              <a:ext uri="{FF2B5EF4-FFF2-40B4-BE49-F238E27FC236}">
                <a16:creationId xmlns:a16="http://schemas.microsoft.com/office/drawing/2014/main" id="{2FA58EFA-9DCC-451A-9398-28B319C3B931}"/>
              </a:ext>
            </a:extLst>
          </p:cNvPr>
          <p:cNvSpPr/>
          <p:nvPr userDrawn="1"/>
        </p:nvSpPr>
        <p:spPr>
          <a:xfrm>
            <a:off x="11758863" y="6436042"/>
            <a:ext cx="356855" cy="356855"/>
          </a:xfrm>
          <a:prstGeom prst="rect">
            <a:avLst/>
          </a:prstGeom>
          <a:solidFill>
            <a:srgbClr val="FFE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E38E5AF-355D-4501-A97F-FCA807DAE024}" type="slidenum">
              <a:rPr lang="en-US" sz="1050" smtClean="0">
                <a:solidFill>
                  <a:schemeClr val="tx1"/>
                </a:solidFill>
              </a:rPr>
              <a:pPr/>
              <a:t>‹#›</a:t>
            </a:fld>
            <a:endParaRPr lang="en-US" sz="1050" dirty="0">
              <a:solidFill>
                <a:schemeClr val="tx1"/>
              </a:solidFill>
            </a:endParaRPr>
          </a:p>
        </p:txBody>
      </p:sp>
      <p:pic>
        <p:nvPicPr>
          <p:cNvPr id="10" name="Picture 9" descr="A picture containing logo&#10;&#10;Description automatically generated">
            <a:extLst>
              <a:ext uri="{FF2B5EF4-FFF2-40B4-BE49-F238E27FC236}">
                <a16:creationId xmlns:a16="http://schemas.microsoft.com/office/drawing/2014/main" id="{3378BA25-C65C-4EA6-985D-FAB6CD646B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8934" y="5968696"/>
            <a:ext cx="1556784" cy="690174"/>
          </a:xfrm>
          <a:prstGeom prst="rect">
            <a:avLst/>
          </a:prstGeom>
        </p:spPr>
      </p:pic>
    </p:spTree>
    <p:extLst>
      <p:ext uri="{BB962C8B-B14F-4D97-AF65-F5344CB8AC3E}">
        <p14:creationId xmlns:p14="http://schemas.microsoft.com/office/powerpoint/2010/main" val="161956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67" y="256674"/>
            <a:ext cx="11693959" cy="6348321"/>
          </a:xfrm>
          <a:prstGeom prst="rect">
            <a:avLst/>
          </a:prstGeom>
        </p:spPr>
      </p:pic>
      <p:sp>
        <p:nvSpPr>
          <p:cNvPr id="7" name="Rectangle 6"/>
          <p:cNvSpPr>
            <a:spLocks noChangeAspect="1"/>
          </p:cNvSpPr>
          <p:nvPr userDrawn="1"/>
        </p:nvSpPr>
        <p:spPr>
          <a:xfrm>
            <a:off x="240631" y="1807048"/>
            <a:ext cx="11678653" cy="2283689"/>
          </a:xfrm>
          <a:prstGeom prst="rect">
            <a:avLst/>
          </a:prstGeom>
          <a:solidFill>
            <a:srgbClr val="1CADE4">
              <a:alpha val="59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61737" y="2101279"/>
            <a:ext cx="10840452" cy="1356360"/>
          </a:xfrm>
        </p:spPr>
        <p:txBody>
          <a:bodyPr>
            <a:noAutofit/>
          </a:bodyPr>
          <a:lstStyle>
            <a:lvl1pPr algn="ctr">
              <a:defRPr sz="5400">
                <a:solidFill>
                  <a:schemeClr val="bg1"/>
                </a:solidFill>
              </a:defRPr>
            </a:lvl1pPr>
          </a:lstStyle>
          <a:p>
            <a:r>
              <a:rPr lang="en-US" dirty="0"/>
              <a:t>CLICK TO EDIT MASTER TITLE STYLE</a:t>
            </a:r>
          </a:p>
        </p:txBody>
      </p:sp>
      <p:sp>
        <p:nvSpPr>
          <p:cNvPr id="15" name="Text Placeholder 14"/>
          <p:cNvSpPr>
            <a:spLocks noGrp="1"/>
          </p:cNvSpPr>
          <p:nvPr>
            <p:ph type="body" sz="quarter" idx="13" hasCustomPrompt="1"/>
          </p:nvPr>
        </p:nvSpPr>
        <p:spPr>
          <a:xfrm>
            <a:off x="661988" y="3576638"/>
            <a:ext cx="10839450" cy="770773"/>
          </a:xfrm>
        </p:spPr>
        <p:txBody>
          <a:bodyPr>
            <a:normAutofit/>
          </a:bodyPr>
          <a:lstStyle>
            <a:lvl1pPr marL="45720" indent="0" algn="ctr">
              <a:buNone/>
              <a:defRPr sz="2000" baseline="0">
                <a:solidFill>
                  <a:schemeClr val="bg1"/>
                </a:solidFill>
              </a:defRPr>
            </a:lvl1pPr>
          </a:lstStyle>
          <a:p>
            <a:pPr lvl="0"/>
            <a:r>
              <a:rPr lang="en-US" dirty="0"/>
              <a:t>Click to enter subtitle</a:t>
            </a:r>
          </a:p>
        </p:txBody>
      </p:sp>
    </p:spTree>
    <p:extLst>
      <p:ext uri="{BB962C8B-B14F-4D97-AF65-F5344CB8AC3E}">
        <p14:creationId xmlns:p14="http://schemas.microsoft.com/office/powerpoint/2010/main" val="274279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112295" y="112296"/>
            <a:ext cx="11967410" cy="6625388"/>
          </a:xfrm>
          <a:prstGeom prst="rect">
            <a:avLst/>
          </a:prstGeom>
          <a:noFill/>
          <a:ln w="2413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844670" y="6510670"/>
            <a:ext cx="356855" cy="356855"/>
          </a:xfrm>
          <a:prstGeom prst="rect">
            <a:avLst/>
          </a:prstGeom>
          <a:solidFill>
            <a:srgbClr val="FFE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772991" y="6507086"/>
            <a:ext cx="433137" cy="381676"/>
          </a:xfrm>
          <a:noFill/>
        </p:spPr>
        <p:txBody>
          <a:bodyPr/>
          <a:lstStyle>
            <a:lvl1pPr>
              <a:defRPr sz="1200">
                <a:solidFill>
                  <a:schemeClr val="tx1"/>
                </a:solidFill>
                <a:latin typeface="Calibri" panose="020F0502020204030204" pitchFamily="34" charset="0"/>
              </a:defRPr>
            </a:lvl1pPr>
          </a:lstStyle>
          <a:p>
            <a:fld id="{DE38E5AF-355D-4501-A97F-FCA807DAE024}" type="slidenum">
              <a:rPr lang="en-US" smtClean="0"/>
              <a:pPr/>
              <a:t>‹#›</a:t>
            </a:fld>
            <a:endParaRPr lang="en-US" dirty="0"/>
          </a:p>
        </p:txBody>
      </p:sp>
    </p:spTree>
    <p:extLst>
      <p:ext uri="{BB962C8B-B14F-4D97-AF65-F5344CB8AC3E}">
        <p14:creationId xmlns:p14="http://schemas.microsoft.com/office/powerpoint/2010/main" val="181891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A6EF8C-3D3D-449E-88C6-3FCEDAC07EFB}"/>
              </a:ext>
            </a:extLst>
          </p:cNvPr>
          <p:cNvSpPr/>
          <p:nvPr userDrawn="1"/>
        </p:nvSpPr>
        <p:spPr>
          <a:xfrm>
            <a:off x="112295" y="112296"/>
            <a:ext cx="11967410" cy="6625388"/>
          </a:xfrm>
          <a:prstGeom prst="rect">
            <a:avLst/>
          </a:prstGeom>
          <a:noFill/>
          <a:ln w="2413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FE77899-CC25-47E0-8DEF-643685727234}"/>
              </a:ext>
            </a:extLst>
          </p:cNvPr>
          <p:cNvSpPr>
            <a:spLocks noGrp="1"/>
          </p:cNvSpPr>
          <p:nvPr>
            <p:ph type="sldNum" sz="quarter" idx="12"/>
          </p:nvPr>
        </p:nvSpPr>
        <p:spPr>
          <a:xfrm>
            <a:off x="11772991" y="6507086"/>
            <a:ext cx="433137" cy="381676"/>
          </a:xfrm>
          <a:noFill/>
        </p:spPr>
        <p:txBody>
          <a:bodyPr/>
          <a:lstStyle>
            <a:lvl1pPr>
              <a:defRPr sz="1200">
                <a:solidFill>
                  <a:schemeClr val="tx1"/>
                </a:solidFill>
                <a:latin typeface="Calibri" panose="020F0502020204030204" pitchFamily="34" charset="0"/>
              </a:defRPr>
            </a:lvl1pPr>
          </a:lstStyle>
          <a:p>
            <a:fld id="{DE38E5AF-355D-4501-A97F-FCA807DAE024}" type="slidenum">
              <a:rPr lang="en-US" smtClean="0"/>
              <a:pPr/>
              <a:t>‹#›</a:t>
            </a:fld>
            <a:endParaRPr lang="en-US" dirty="0"/>
          </a:p>
        </p:txBody>
      </p:sp>
      <p:sp>
        <p:nvSpPr>
          <p:cNvPr id="4" name="Rectangle 3">
            <a:extLst>
              <a:ext uri="{FF2B5EF4-FFF2-40B4-BE49-F238E27FC236}">
                <a16:creationId xmlns:a16="http://schemas.microsoft.com/office/drawing/2014/main" id="{B70C8070-A65B-421F-AEF3-9B6AD4C2625B}"/>
              </a:ext>
            </a:extLst>
          </p:cNvPr>
          <p:cNvSpPr/>
          <p:nvPr userDrawn="1"/>
        </p:nvSpPr>
        <p:spPr>
          <a:xfrm>
            <a:off x="11844670" y="6510670"/>
            <a:ext cx="356855" cy="356855"/>
          </a:xfrm>
          <a:prstGeom prst="rect">
            <a:avLst/>
          </a:prstGeom>
          <a:solidFill>
            <a:srgbClr val="FFE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81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DB94-B143-4A75-BCD3-B1BB12645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A55D4-A0F7-4743-8385-A573E22E3B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E2EB6-59E4-4133-88E3-BACF22F0D3F8}"/>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5" name="Footer Placeholder 4">
            <a:extLst>
              <a:ext uri="{FF2B5EF4-FFF2-40B4-BE49-F238E27FC236}">
                <a16:creationId xmlns:a16="http://schemas.microsoft.com/office/drawing/2014/main" id="{FF19CA4B-BE29-4388-8414-4C2DA21ED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C0881-CF7D-4902-B49D-5664E5CF8948}"/>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185343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E2D7-4525-4AD8-BFC3-B6678227F6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BB7880-F01F-43A6-A153-62C211F94D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CB8BF-31B8-4245-A9E6-29FF3241ED67}"/>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5" name="Footer Placeholder 4">
            <a:extLst>
              <a:ext uri="{FF2B5EF4-FFF2-40B4-BE49-F238E27FC236}">
                <a16:creationId xmlns:a16="http://schemas.microsoft.com/office/drawing/2014/main" id="{EF3AD099-C4BA-4D04-85D9-36449F30E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A4207-02AE-4625-8A9E-E28B7FE04AB8}"/>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277834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D11B-F7E7-4389-8597-517B66B678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A4677-E6E3-41FE-BA67-E24ED326CF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2A1EBE-EBE7-49A2-A09F-FB58002C8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78FAC-6F36-41AE-BDE7-03ED72B55E7E}"/>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6" name="Footer Placeholder 5">
            <a:extLst>
              <a:ext uri="{FF2B5EF4-FFF2-40B4-BE49-F238E27FC236}">
                <a16:creationId xmlns:a16="http://schemas.microsoft.com/office/drawing/2014/main" id="{08BD62AF-E61C-4B8F-968B-F0D62B761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C4EB5-236E-4D35-8ADC-AF9058FA6849}"/>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426339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E4FB-6109-4A63-BA10-91A09432E2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214A7-EA16-49F1-BAAC-CE50BFAC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8873E-22B2-4276-B656-B3773B865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9008B8-C9D2-49A2-8127-0B0704C1E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E8012-2C3D-444D-AB35-3B02F476F7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C7E84B-F0ED-4115-8BCA-4F94EEF5DA44}"/>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8" name="Footer Placeholder 7">
            <a:extLst>
              <a:ext uri="{FF2B5EF4-FFF2-40B4-BE49-F238E27FC236}">
                <a16:creationId xmlns:a16="http://schemas.microsoft.com/office/drawing/2014/main" id="{6B26EB0D-381F-444E-B957-9C858FF7BC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78AC3B-6B52-4BFC-8D97-75B529B939D4}"/>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385610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034A-ED4E-4285-8CE6-3421C6F7B3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1E6211-91D1-46F5-96DB-F7E092CC674E}"/>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4" name="Footer Placeholder 3">
            <a:extLst>
              <a:ext uri="{FF2B5EF4-FFF2-40B4-BE49-F238E27FC236}">
                <a16:creationId xmlns:a16="http://schemas.microsoft.com/office/drawing/2014/main" id="{79A7FA25-3697-440F-AD25-9A226730C2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38979D-8A1F-45DB-9D4C-0522712422B1}"/>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305778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CDF71-C0AC-4F07-8213-9EFE4604AE50}"/>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3" name="Footer Placeholder 2">
            <a:extLst>
              <a:ext uri="{FF2B5EF4-FFF2-40B4-BE49-F238E27FC236}">
                <a16:creationId xmlns:a16="http://schemas.microsoft.com/office/drawing/2014/main" id="{8B251F40-8892-40D8-A919-3F39B2B70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3B38C4-8E27-41DE-88C5-BA6C463AB2FA}"/>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16118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B365-14DF-4972-B39A-DCFE278F7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CDDFB2-A67D-4AB8-B75B-0DE60838C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51B25B-B3A8-4ACE-8E76-A4EAF0EA4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9924D-6DA6-44FF-B587-6E33DC16B6B0}"/>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6" name="Footer Placeholder 5">
            <a:extLst>
              <a:ext uri="{FF2B5EF4-FFF2-40B4-BE49-F238E27FC236}">
                <a16:creationId xmlns:a16="http://schemas.microsoft.com/office/drawing/2014/main" id="{B85F40A7-3C05-4712-8517-C729B9DA8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526C9-9EAA-4478-8933-DAB948BB289D}"/>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228070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B397-DA7C-425C-BE73-931DE80AA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C602FC-5917-4368-9DA4-E7DE03006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06EC14-2955-49D0-A343-7C4EC45A7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E0563-6821-413E-931E-6166C0094E99}"/>
              </a:ext>
            </a:extLst>
          </p:cNvPr>
          <p:cNvSpPr>
            <a:spLocks noGrp="1"/>
          </p:cNvSpPr>
          <p:nvPr>
            <p:ph type="dt" sz="half" idx="10"/>
          </p:nvPr>
        </p:nvSpPr>
        <p:spPr/>
        <p:txBody>
          <a:bodyPr/>
          <a:lstStyle/>
          <a:p>
            <a:fld id="{8575F0A6-943C-4FB5-BBD5-3AE3B51454F1}" type="datetimeFigureOut">
              <a:rPr lang="en-US" smtClean="0"/>
              <a:t>11/2/2020</a:t>
            </a:fld>
            <a:endParaRPr lang="en-US"/>
          </a:p>
        </p:txBody>
      </p:sp>
      <p:sp>
        <p:nvSpPr>
          <p:cNvPr id="6" name="Footer Placeholder 5">
            <a:extLst>
              <a:ext uri="{FF2B5EF4-FFF2-40B4-BE49-F238E27FC236}">
                <a16:creationId xmlns:a16="http://schemas.microsoft.com/office/drawing/2014/main" id="{F0C13CE8-C5DE-43BE-89FB-B0DC94A87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FD1428-7B5D-46FA-8BE9-96A057770EF9}"/>
              </a:ext>
            </a:extLst>
          </p:cNvPr>
          <p:cNvSpPr>
            <a:spLocks noGrp="1"/>
          </p:cNvSpPr>
          <p:nvPr>
            <p:ph type="sldNum" sz="quarter" idx="12"/>
          </p:nvPr>
        </p:nvSpPr>
        <p:spPr/>
        <p:txBody>
          <a:bodyPr/>
          <a:lstStyle/>
          <a:p>
            <a:fld id="{3C4FBD2A-F1D7-408A-9D1D-B94EB7CC8624}" type="slidenum">
              <a:rPr lang="en-US" smtClean="0"/>
              <a:t>‹#›</a:t>
            </a:fld>
            <a:endParaRPr lang="en-US"/>
          </a:p>
        </p:txBody>
      </p:sp>
    </p:spTree>
    <p:extLst>
      <p:ext uri="{BB962C8B-B14F-4D97-AF65-F5344CB8AC3E}">
        <p14:creationId xmlns:p14="http://schemas.microsoft.com/office/powerpoint/2010/main" val="92414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6614C-56A7-4A12-BC0D-807DF686A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E00797-F640-4094-8ABB-02050FDF0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F40E-2E4B-4DF8-8FBF-734D2B3B8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5F0A6-943C-4FB5-BBD5-3AE3B51454F1}" type="datetimeFigureOut">
              <a:rPr lang="en-US" smtClean="0"/>
              <a:t>11/2/2020</a:t>
            </a:fld>
            <a:endParaRPr lang="en-US"/>
          </a:p>
        </p:txBody>
      </p:sp>
      <p:sp>
        <p:nvSpPr>
          <p:cNvPr id="5" name="Footer Placeholder 4">
            <a:extLst>
              <a:ext uri="{FF2B5EF4-FFF2-40B4-BE49-F238E27FC236}">
                <a16:creationId xmlns:a16="http://schemas.microsoft.com/office/drawing/2014/main" id="{6EE7EF9E-4418-401C-90E7-9CD3B61E6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AE6B70-BDB4-4F50-B30E-0035B2F7E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2A-F1D7-408A-9D1D-B94EB7CC8624}" type="slidenum">
              <a:rPr lang="en-US" smtClean="0"/>
              <a:t>‹#›</a:t>
            </a:fld>
            <a:endParaRPr lang="en-US"/>
          </a:p>
        </p:txBody>
      </p:sp>
    </p:spTree>
    <p:extLst>
      <p:ext uri="{BB962C8B-B14F-4D97-AF65-F5344CB8AC3E}">
        <p14:creationId xmlns:p14="http://schemas.microsoft.com/office/powerpoint/2010/main" val="207637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E38E5AF-355D-4501-A97F-FCA807DAE024}" type="slidenum">
              <a:rPr lang="en-US" smtClean="0"/>
              <a:t>‹#›</a:t>
            </a:fld>
            <a:endParaRPr lang="en-US"/>
          </a:p>
        </p:txBody>
      </p:sp>
    </p:spTree>
    <p:extLst>
      <p:ext uri="{BB962C8B-B14F-4D97-AF65-F5344CB8AC3E}">
        <p14:creationId xmlns:p14="http://schemas.microsoft.com/office/powerpoint/2010/main" val="161198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2101279"/>
            <a:ext cx="10840452" cy="1356360"/>
          </a:xfrm>
        </p:spPr>
        <p:txBody>
          <a:bodyPr/>
          <a:lstStyle/>
          <a:p>
            <a:r>
              <a:rPr lang="en-US" sz="4800" dirty="0"/>
              <a:t>SOCIAL DETERMINANTS OF HEALTH</a:t>
            </a:r>
          </a:p>
        </p:txBody>
      </p:sp>
      <p:sp>
        <p:nvSpPr>
          <p:cNvPr id="3" name="Text Placeholder 2"/>
          <p:cNvSpPr>
            <a:spLocks noGrp="1"/>
          </p:cNvSpPr>
          <p:nvPr>
            <p:ph type="body" sz="quarter" idx="13"/>
          </p:nvPr>
        </p:nvSpPr>
        <p:spPr>
          <a:xfrm>
            <a:off x="661988" y="3255798"/>
            <a:ext cx="10839450" cy="770773"/>
          </a:xfrm>
        </p:spPr>
        <p:txBody>
          <a:bodyPr/>
          <a:lstStyle/>
          <a:p>
            <a:r>
              <a:rPr lang="en-US" sz="2000" dirty="0"/>
              <a:t>Data Source:  DOH Florida </a:t>
            </a:r>
            <a:r>
              <a:rPr lang="en-US" dirty="0"/>
              <a:t>CHARTS, Florida Department of Education, and U.S. Census Bureau</a:t>
            </a:r>
          </a:p>
        </p:txBody>
      </p:sp>
      <p:cxnSp>
        <p:nvCxnSpPr>
          <p:cNvPr id="4" name="Straight Connector 3"/>
          <p:cNvCxnSpPr/>
          <p:nvPr/>
        </p:nvCxnSpPr>
        <p:spPr>
          <a:xfrm>
            <a:off x="1994701" y="3179821"/>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EEC464-CC0A-4C67-A9BD-E7A68F2D88F5}"/>
              </a:ext>
            </a:extLst>
          </p:cNvPr>
          <p:cNvSpPr txBox="1"/>
          <p:nvPr/>
        </p:nvSpPr>
        <p:spPr>
          <a:xfrm>
            <a:off x="552893" y="5879017"/>
            <a:ext cx="10645686" cy="646331"/>
          </a:xfrm>
          <a:prstGeom prst="rect">
            <a:avLst/>
          </a:prstGeom>
          <a:noFill/>
        </p:spPr>
        <p:txBody>
          <a:bodyPr wrap="square" rtlCol="0">
            <a:spAutoFit/>
          </a:bodyPr>
          <a:lstStyle/>
          <a:p>
            <a:r>
              <a:rPr lang="en-US" dirty="0"/>
              <a:t>Presentation developed by:  Pam Beck, Operations Manager, Department of Health-Madison</a:t>
            </a:r>
          </a:p>
          <a:p>
            <a:r>
              <a:rPr lang="en-US" dirty="0"/>
              <a:t>Presented by:  Pam Beck, Operations Manager, Department of Health-Madison</a:t>
            </a:r>
          </a:p>
        </p:txBody>
      </p:sp>
    </p:spTree>
    <p:extLst>
      <p:ext uri="{BB962C8B-B14F-4D97-AF65-F5344CB8AC3E}">
        <p14:creationId xmlns:p14="http://schemas.microsoft.com/office/powerpoint/2010/main" val="366140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084" y="326120"/>
            <a:ext cx="10494587" cy="962526"/>
          </a:xfrm>
        </p:spPr>
        <p:txBody>
          <a:bodyPr>
            <a:noAutofit/>
          </a:bodyPr>
          <a:lstStyle/>
          <a:p>
            <a:r>
              <a:rPr lang="en-US" sz="4300" dirty="0"/>
              <a:t>Poverty Data by Census Tract (2014-2018)</a:t>
            </a:r>
            <a:br>
              <a:rPr lang="en-US" sz="4300" dirty="0"/>
            </a:br>
            <a:r>
              <a:rPr lang="en-US" sz="4300" dirty="0"/>
              <a:t>Madison County</a:t>
            </a:r>
          </a:p>
        </p:txBody>
      </p:sp>
      <p:graphicFrame>
        <p:nvGraphicFramePr>
          <p:cNvPr id="6" name="Content Placeholder 4">
            <a:extLst>
              <a:ext uri="{FF2B5EF4-FFF2-40B4-BE49-F238E27FC236}">
                <a16:creationId xmlns:a16="http://schemas.microsoft.com/office/drawing/2014/main" id="{B258F840-E27E-45EA-9DEE-45F342B8E489}"/>
              </a:ext>
            </a:extLst>
          </p:cNvPr>
          <p:cNvGraphicFramePr>
            <a:graphicFrameLocks noGrp="1"/>
          </p:cNvGraphicFramePr>
          <p:nvPr>
            <p:ph idx="1"/>
          </p:nvPr>
        </p:nvGraphicFramePr>
        <p:xfrm>
          <a:off x="839946" y="1416242"/>
          <a:ext cx="10178399" cy="2133600"/>
        </p:xfrm>
        <a:graphic>
          <a:graphicData uri="http://schemas.openxmlformats.org/drawingml/2006/table">
            <a:tbl>
              <a:tblPr firstRow="1" bandRow="1">
                <a:tableStyleId>{5C22544A-7EE6-4342-B048-85BDC9FD1C3A}</a:tableStyleId>
              </a:tblPr>
              <a:tblGrid>
                <a:gridCol w="3908373">
                  <a:extLst>
                    <a:ext uri="{9D8B030D-6E8A-4147-A177-3AD203B41FA5}">
                      <a16:colId xmlns:a16="http://schemas.microsoft.com/office/drawing/2014/main" val="3250891433"/>
                    </a:ext>
                  </a:extLst>
                </a:gridCol>
                <a:gridCol w="1332349">
                  <a:extLst>
                    <a:ext uri="{9D8B030D-6E8A-4147-A177-3AD203B41FA5}">
                      <a16:colId xmlns:a16="http://schemas.microsoft.com/office/drawing/2014/main" val="1853631698"/>
                    </a:ext>
                  </a:extLst>
                </a:gridCol>
                <a:gridCol w="1332349">
                  <a:extLst>
                    <a:ext uri="{9D8B030D-6E8A-4147-A177-3AD203B41FA5}">
                      <a16:colId xmlns:a16="http://schemas.microsoft.com/office/drawing/2014/main" val="3063376113"/>
                    </a:ext>
                  </a:extLst>
                </a:gridCol>
                <a:gridCol w="1175601">
                  <a:extLst>
                    <a:ext uri="{9D8B030D-6E8A-4147-A177-3AD203B41FA5}">
                      <a16:colId xmlns:a16="http://schemas.microsoft.com/office/drawing/2014/main" val="318259018"/>
                    </a:ext>
                  </a:extLst>
                </a:gridCol>
                <a:gridCol w="1230463">
                  <a:extLst>
                    <a:ext uri="{9D8B030D-6E8A-4147-A177-3AD203B41FA5}">
                      <a16:colId xmlns:a16="http://schemas.microsoft.com/office/drawing/2014/main" val="3777775822"/>
                    </a:ext>
                  </a:extLst>
                </a:gridCol>
                <a:gridCol w="1199264">
                  <a:extLst>
                    <a:ext uri="{9D8B030D-6E8A-4147-A177-3AD203B41FA5}">
                      <a16:colId xmlns:a16="http://schemas.microsoft.com/office/drawing/2014/main" val="864299592"/>
                    </a:ext>
                  </a:extLst>
                </a:gridCol>
              </a:tblGrid>
              <a:tr h="377120">
                <a:tc>
                  <a:txBody>
                    <a:bodyPr/>
                    <a:lstStyle/>
                    <a:p>
                      <a:endParaRPr lang="en-US" sz="2000" dirty="0"/>
                    </a:p>
                  </a:txBody>
                  <a:tcPr/>
                </a:tc>
                <a:tc>
                  <a:txBody>
                    <a:bodyPr/>
                    <a:lstStyle/>
                    <a:p>
                      <a:pPr algn="ctr"/>
                      <a:r>
                        <a:rPr lang="en-US" sz="2000" dirty="0"/>
                        <a:t>1104</a:t>
                      </a:r>
                    </a:p>
                  </a:txBody>
                  <a:tcPr/>
                </a:tc>
                <a:tc>
                  <a:txBody>
                    <a:bodyPr/>
                    <a:lstStyle/>
                    <a:p>
                      <a:pPr algn="ctr"/>
                      <a:r>
                        <a:rPr lang="en-US" sz="2000" dirty="0"/>
                        <a:t>1102</a:t>
                      </a:r>
                    </a:p>
                  </a:txBody>
                  <a:tcPr/>
                </a:tc>
                <a:tc>
                  <a:txBody>
                    <a:bodyPr/>
                    <a:lstStyle/>
                    <a:p>
                      <a:pPr algn="ctr"/>
                      <a:r>
                        <a:rPr lang="en-US" sz="2000" dirty="0"/>
                        <a:t>1101</a:t>
                      </a:r>
                    </a:p>
                  </a:txBody>
                  <a:tcPr/>
                </a:tc>
                <a:tc>
                  <a:txBody>
                    <a:bodyPr/>
                    <a:lstStyle/>
                    <a:p>
                      <a:pPr algn="ctr"/>
                      <a:r>
                        <a:rPr lang="en-US" sz="2000" dirty="0"/>
                        <a:t>1103.01</a:t>
                      </a:r>
                    </a:p>
                  </a:txBody>
                  <a:tcPr/>
                </a:tc>
                <a:tc>
                  <a:txBody>
                    <a:bodyPr/>
                    <a:lstStyle/>
                    <a:p>
                      <a:pPr algn="ctr"/>
                      <a:r>
                        <a:rPr lang="en-US" sz="2000" dirty="0"/>
                        <a:t>1103.02</a:t>
                      </a:r>
                    </a:p>
                  </a:txBody>
                  <a:tcPr/>
                </a:tc>
                <a:extLst>
                  <a:ext uri="{0D108BD9-81ED-4DB2-BD59-A6C34878D82A}">
                    <a16:rowId xmlns:a16="http://schemas.microsoft.com/office/drawing/2014/main" val="3409989193"/>
                  </a:ext>
                </a:extLst>
              </a:tr>
              <a:tr h="348111">
                <a:tc>
                  <a:txBody>
                    <a:bodyPr/>
                    <a:lstStyle/>
                    <a:p>
                      <a:r>
                        <a:rPr lang="en-US" sz="1800" b="1" dirty="0"/>
                        <a:t>Median income ($)</a:t>
                      </a:r>
                    </a:p>
                  </a:txBody>
                  <a:tcPr/>
                </a:tc>
                <a:tc>
                  <a:txBody>
                    <a:bodyPr/>
                    <a:lstStyle/>
                    <a:p>
                      <a:pPr algn="ctr" fontAlgn="ctr"/>
                      <a:r>
                        <a:rPr lang="en-US" sz="2000" b="1" i="0" u="none" strike="noStrike" dirty="0">
                          <a:solidFill>
                            <a:srgbClr val="363B42"/>
                          </a:solidFill>
                          <a:effectLst/>
                          <a:latin typeface="+mn-lt"/>
                        </a:rPr>
                        <a:t>41,181</a:t>
                      </a:r>
                    </a:p>
                  </a:txBody>
                  <a:tcPr marL="9525" marR="9525" marT="9525" marB="0" anchor="ctr"/>
                </a:tc>
                <a:tc>
                  <a:txBody>
                    <a:bodyPr/>
                    <a:lstStyle/>
                    <a:p>
                      <a:pPr algn="ctr" fontAlgn="ctr"/>
                      <a:r>
                        <a:rPr lang="en-US" sz="2000" b="1" i="0" u="none" strike="noStrike" dirty="0">
                          <a:solidFill>
                            <a:srgbClr val="363B42"/>
                          </a:solidFill>
                          <a:effectLst/>
                          <a:latin typeface="+mn-lt"/>
                        </a:rPr>
                        <a:t>33,191</a:t>
                      </a:r>
                    </a:p>
                  </a:txBody>
                  <a:tcPr marL="9525" marR="9525" marT="9525" marB="0" anchor="ctr"/>
                </a:tc>
                <a:tc>
                  <a:txBody>
                    <a:bodyPr/>
                    <a:lstStyle/>
                    <a:p>
                      <a:pPr algn="ctr" fontAlgn="ctr"/>
                      <a:r>
                        <a:rPr lang="en-US" sz="2000" b="1" i="0" u="none" strike="noStrike" dirty="0">
                          <a:solidFill>
                            <a:srgbClr val="363B42"/>
                          </a:solidFill>
                          <a:effectLst/>
                          <a:latin typeface="+mn-lt"/>
                        </a:rPr>
                        <a:t>41,579</a:t>
                      </a:r>
                    </a:p>
                  </a:txBody>
                  <a:tcPr marL="9525" marR="9525" marT="9525" marB="0" anchor="ctr"/>
                </a:tc>
                <a:tc>
                  <a:txBody>
                    <a:bodyPr/>
                    <a:lstStyle/>
                    <a:p>
                      <a:pPr algn="ctr" fontAlgn="ctr"/>
                      <a:r>
                        <a:rPr lang="en-US" sz="2000" b="1" i="0" u="none" strike="noStrike" dirty="0">
                          <a:solidFill>
                            <a:srgbClr val="363B42"/>
                          </a:solidFill>
                          <a:effectLst/>
                          <a:latin typeface="+mn-lt"/>
                        </a:rPr>
                        <a:t>40,313</a:t>
                      </a:r>
                    </a:p>
                  </a:txBody>
                  <a:tcPr marL="9525" marR="9525" marT="9525" marB="0" anchor="ctr"/>
                </a:tc>
                <a:tc>
                  <a:txBody>
                    <a:bodyPr/>
                    <a:lstStyle/>
                    <a:p>
                      <a:pPr algn="ctr" fontAlgn="ctr"/>
                      <a:r>
                        <a:rPr lang="en-US" sz="2000" b="1" i="0" u="none" strike="noStrike" dirty="0">
                          <a:solidFill>
                            <a:srgbClr val="FF0000"/>
                          </a:solidFill>
                          <a:effectLst/>
                          <a:latin typeface="+mn-lt"/>
                        </a:rPr>
                        <a:t>29,886</a:t>
                      </a:r>
                    </a:p>
                  </a:txBody>
                  <a:tcPr marL="9525" marR="9525" marT="9525" marB="0" anchor="ctr"/>
                </a:tc>
                <a:extLst>
                  <a:ext uri="{0D108BD9-81ED-4DB2-BD59-A6C34878D82A}">
                    <a16:rowId xmlns:a16="http://schemas.microsoft.com/office/drawing/2014/main" val="99931116"/>
                  </a:ext>
                </a:extLst>
              </a:tr>
              <a:tr h="348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People under 100% of poverty (%)</a:t>
                      </a:r>
                    </a:p>
                  </a:txBody>
                  <a:tcPr/>
                </a:tc>
                <a:tc>
                  <a:txBody>
                    <a:bodyPr/>
                    <a:lstStyle/>
                    <a:p>
                      <a:pPr algn="ctr" fontAlgn="ctr"/>
                      <a:r>
                        <a:rPr lang="en-US" sz="2000" b="1" i="0" u="none" strike="noStrike" dirty="0">
                          <a:solidFill>
                            <a:srgbClr val="363B42"/>
                          </a:solidFill>
                          <a:effectLst/>
                          <a:latin typeface="+mn-lt"/>
                        </a:rPr>
                        <a:t>20.3</a:t>
                      </a:r>
                    </a:p>
                  </a:txBody>
                  <a:tcPr marL="9525" marR="9525" marT="9525" marB="0" anchor="ctr"/>
                </a:tc>
                <a:tc>
                  <a:txBody>
                    <a:bodyPr/>
                    <a:lstStyle/>
                    <a:p>
                      <a:pPr algn="ctr" fontAlgn="ctr"/>
                      <a:r>
                        <a:rPr lang="en-US" sz="2000" b="1" i="0" u="none" strike="noStrike" dirty="0">
                          <a:solidFill>
                            <a:srgbClr val="FF0000"/>
                          </a:solidFill>
                          <a:effectLst/>
                          <a:latin typeface="+mn-lt"/>
                        </a:rPr>
                        <a:t>36.3</a:t>
                      </a:r>
                    </a:p>
                  </a:txBody>
                  <a:tcPr marL="9525" marR="9525" marT="9525" marB="0" anchor="ctr"/>
                </a:tc>
                <a:tc>
                  <a:txBody>
                    <a:bodyPr/>
                    <a:lstStyle/>
                    <a:p>
                      <a:pPr algn="ctr" fontAlgn="ctr"/>
                      <a:r>
                        <a:rPr lang="en-US" sz="2000" b="1" i="0" u="none" strike="noStrike" dirty="0">
                          <a:solidFill>
                            <a:srgbClr val="363B42"/>
                          </a:solidFill>
                          <a:effectLst/>
                          <a:latin typeface="+mn-lt"/>
                        </a:rPr>
                        <a:t>16.4</a:t>
                      </a:r>
                    </a:p>
                  </a:txBody>
                  <a:tcPr marL="9525" marR="9525" marT="9525" marB="0" anchor="ctr"/>
                </a:tc>
                <a:tc>
                  <a:txBody>
                    <a:bodyPr/>
                    <a:lstStyle/>
                    <a:p>
                      <a:pPr algn="ctr" fontAlgn="ctr"/>
                      <a:r>
                        <a:rPr lang="en-US" sz="2000" b="1" i="0" u="none" strike="noStrike" dirty="0">
                          <a:solidFill>
                            <a:srgbClr val="363B42"/>
                          </a:solidFill>
                          <a:effectLst/>
                          <a:latin typeface="+mn-lt"/>
                        </a:rPr>
                        <a:t>28.8</a:t>
                      </a:r>
                    </a:p>
                  </a:txBody>
                  <a:tcPr marL="9525" marR="9525" marT="9525" marB="0" anchor="ctr"/>
                </a:tc>
                <a:tc>
                  <a:txBody>
                    <a:bodyPr/>
                    <a:lstStyle/>
                    <a:p>
                      <a:pPr algn="ctr" fontAlgn="ctr"/>
                      <a:r>
                        <a:rPr lang="en-US" sz="2000" b="1" i="0" u="none" strike="noStrike" dirty="0">
                          <a:solidFill>
                            <a:srgbClr val="363B42"/>
                          </a:solidFill>
                          <a:effectLst/>
                          <a:latin typeface="+mn-lt"/>
                        </a:rPr>
                        <a:t>35.8</a:t>
                      </a:r>
                    </a:p>
                  </a:txBody>
                  <a:tcPr marL="9525" marR="9525" marT="9525" marB="0" anchor="ctr"/>
                </a:tc>
                <a:extLst>
                  <a:ext uri="{0D108BD9-81ED-4DB2-BD59-A6C34878D82A}">
                    <a16:rowId xmlns:a16="http://schemas.microsoft.com/office/drawing/2014/main" val="1574936267"/>
                  </a:ext>
                </a:extLst>
              </a:tr>
              <a:tr h="348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Families under 100% poverty (%)</a:t>
                      </a:r>
                    </a:p>
                  </a:txBody>
                  <a:tcPr/>
                </a:tc>
                <a:tc>
                  <a:txBody>
                    <a:bodyPr/>
                    <a:lstStyle/>
                    <a:p>
                      <a:pPr algn="ctr" fontAlgn="ctr"/>
                      <a:r>
                        <a:rPr lang="en-US" sz="2000" b="1" i="0" u="none" strike="noStrike" dirty="0">
                          <a:solidFill>
                            <a:srgbClr val="363B42"/>
                          </a:solidFill>
                          <a:effectLst/>
                          <a:latin typeface="+mn-lt"/>
                        </a:rPr>
                        <a:t>19.6</a:t>
                      </a:r>
                    </a:p>
                  </a:txBody>
                  <a:tcPr marL="9525" marR="9525" marT="9525" marB="0" anchor="ctr"/>
                </a:tc>
                <a:tc>
                  <a:txBody>
                    <a:bodyPr/>
                    <a:lstStyle/>
                    <a:p>
                      <a:pPr algn="ctr" fontAlgn="ctr"/>
                      <a:r>
                        <a:rPr lang="en-US" sz="2000" b="1" i="0" u="none" strike="noStrike" dirty="0">
                          <a:solidFill>
                            <a:srgbClr val="363B42"/>
                          </a:solidFill>
                          <a:effectLst/>
                          <a:latin typeface="+mn-lt"/>
                        </a:rPr>
                        <a:t>24.8</a:t>
                      </a:r>
                    </a:p>
                  </a:txBody>
                  <a:tcPr marL="9525" marR="9525" marT="9525" marB="0" anchor="ctr"/>
                </a:tc>
                <a:tc>
                  <a:txBody>
                    <a:bodyPr/>
                    <a:lstStyle/>
                    <a:p>
                      <a:pPr algn="ctr" fontAlgn="ctr"/>
                      <a:r>
                        <a:rPr lang="en-US" sz="2000" b="1" i="0" u="none" strike="noStrike" dirty="0">
                          <a:solidFill>
                            <a:srgbClr val="363B42"/>
                          </a:solidFill>
                          <a:effectLst/>
                          <a:latin typeface="+mn-lt"/>
                        </a:rPr>
                        <a:t>15.9</a:t>
                      </a:r>
                    </a:p>
                  </a:txBody>
                  <a:tcPr marL="9525" marR="9525" marT="9525" marB="0" anchor="ctr"/>
                </a:tc>
                <a:tc>
                  <a:txBody>
                    <a:bodyPr/>
                    <a:lstStyle/>
                    <a:p>
                      <a:pPr algn="ctr" fontAlgn="ctr"/>
                      <a:r>
                        <a:rPr lang="en-US" sz="2000" b="1" i="0" u="none" strike="noStrike" dirty="0">
                          <a:solidFill>
                            <a:srgbClr val="363B42"/>
                          </a:solidFill>
                          <a:effectLst/>
                          <a:latin typeface="+mn-lt"/>
                        </a:rPr>
                        <a:t>21.5</a:t>
                      </a:r>
                    </a:p>
                  </a:txBody>
                  <a:tcPr marL="9525" marR="9525" marT="9525" marB="0" anchor="ctr"/>
                </a:tc>
                <a:tc>
                  <a:txBody>
                    <a:bodyPr/>
                    <a:lstStyle/>
                    <a:p>
                      <a:pPr algn="ctr" fontAlgn="ctr"/>
                      <a:r>
                        <a:rPr lang="en-US" sz="2000" b="1" i="0" u="none" strike="noStrike" dirty="0">
                          <a:solidFill>
                            <a:srgbClr val="FF0000"/>
                          </a:solidFill>
                          <a:effectLst/>
                          <a:latin typeface="+mn-lt"/>
                        </a:rPr>
                        <a:t>26.5</a:t>
                      </a:r>
                    </a:p>
                  </a:txBody>
                  <a:tcPr marL="9525" marR="9525" marT="9525" marB="0" anchor="ctr"/>
                </a:tc>
                <a:extLst>
                  <a:ext uri="{0D108BD9-81ED-4DB2-BD59-A6C34878D82A}">
                    <a16:rowId xmlns:a16="http://schemas.microsoft.com/office/drawing/2014/main" val="2741062718"/>
                  </a:ext>
                </a:extLst>
              </a:tr>
              <a:tr h="609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Female HOH families under 100% poverty (%)</a:t>
                      </a:r>
                    </a:p>
                  </a:txBody>
                  <a:tcPr/>
                </a:tc>
                <a:tc>
                  <a:txBody>
                    <a:bodyPr/>
                    <a:lstStyle/>
                    <a:p>
                      <a:pPr algn="ctr" fontAlgn="ctr"/>
                      <a:r>
                        <a:rPr lang="en-US" sz="2000" b="1" i="0" u="none" strike="noStrike" dirty="0">
                          <a:solidFill>
                            <a:srgbClr val="363B42"/>
                          </a:solidFill>
                          <a:effectLst/>
                          <a:latin typeface="+mn-lt"/>
                        </a:rPr>
                        <a:t>60.3</a:t>
                      </a:r>
                    </a:p>
                  </a:txBody>
                  <a:tcPr marL="9525" marR="9525" marT="9525" marB="0" anchor="ctr"/>
                </a:tc>
                <a:tc>
                  <a:txBody>
                    <a:bodyPr/>
                    <a:lstStyle/>
                    <a:p>
                      <a:pPr algn="ctr" fontAlgn="ctr"/>
                      <a:r>
                        <a:rPr lang="en-US" sz="2000" b="1" i="0" u="none" strike="noStrike" dirty="0">
                          <a:solidFill>
                            <a:srgbClr val="363B42"/>
                          </a:solidFill>
                          <a:effectLst/>
                          <a:latin typeface="+mn-lt"/>
                        </a:rPr>
                        <a:t>42.5</a:t>
                      </a:r>
                    </a:p>
                  </a:txBody>
                  <a:tcPr marL="9525" marR="9525" marT="9525" marB="0" anchor="ctr"/>
                </a:tc>
                <a:tc>
                  <a:txBody>
                    <a:bodyPr/>
                    <a:lstStyle/>
                    <a:p>
                      <a:pPr algn="ctr" fontAlgn="ctr"/>
                      <a:r>
                        <a:rPr lang="en-US" sz="2000" b="1" i="0" u="none" strike="noStrike" dirty="0">
                          <a:solidFill>
                            <a:srgbClr val="363B42"/>
                          </a:solidFill>
                          <a:effectLst/>
                          <a:latin typeface="+mn-lt"/>
                        </a:rPr>
                        <a:t>21.1</a:t>
                      </a:r>
                    </a:p>
                  </a:txBody>
                  <a:tcPr marL="9525" marR="9525" marT="9525" marB="0" anchor="ctr"/>
                </a:tc>
                <a:tc>
                  <a:txBody>
                    <a:bodyPr/>
                    <a:lstStyle/>
                    <a:p>
                      <a:pPr algn="ctr" fontAlgn="ctr"/>
                      <a:r>
                        <a:rPr lang="en-US" sz="2000" b="1" i="0" u="none" strike="noStrike" dirty="0">
                          <a:solidFill>
                            <a:srgbClr val="363B42"/>
                          </a:solidFill>
                          <a:effectLst/>
                          <a:latin typeface="+mn-lt"/>
                        </a:rPr>
                        <a:t>38.5</a:t>
                      </a:r>
                    </a:p>
                  </a:txBody>
                  <a:tcPr marL="9525" marR="9525" marT="9525" marB="0" anchor="ctr"/>
                </a:tc>
                <a:tc>
                  <a:txBody>
                    <a:bodyPr/>
                    <a:lstStyle/>
                    <a:p>
                      <a:pPr algn="ctr" fontAlgn="ctr"/>
                      <a:r>
                        <a:rPr lang="en-US" sz="2000" b="1" i="0" u="none" strike="noStrike" dirty="0">
                          <a:solidFill>
                            <a:srgbClr val="FF0000"/>
                          </a:solidFill>
                          <a:effectLst/>
                          <a:latin typeface="+mn-lt"/>
                        </a:rPr>
                        <a:t>62.7</a:t>
                      </a:r>
                    </a:p>
                  </a:txBody>
                  <a:tcPr marL="9525" marR="9525" marT="9525" marB="0" anchor="ctr"/>
                </a:tc>
                <a:extLst>
                  <a:ext uri="{0D108BD9-81ED-4DB2-BD59-A6C34878D82A}">
                    <a16:rowId xmlns:a16="http://schemas.microsoft.com/office/drawing/2014/main" val="3929304117"/>
                  </a:ext>
                </a:extLst>
              </a:tr>
            </a:tbl>
          </a:graphicData>
        </a:graphic>
      </p:graphicFrame>
      <p:sp>
        <p:nvSpPr>
          <p:cNvPr id="17" name="TextBox 16">
            <a:extLst>
              <a:ext uri="{FF2B5EF4-FFF2-40B4-BE49-F238E27FC236}">
                <a16:creationId xmlns:a16="http://schemas.microsoft.com/office/drawing/2014/main" id="{234F0500-5870-4987-BDC6-751B5CC67312}"/>
              </a:ext>
            </a:extLst>
          </p:cNvPr>
          <p:cNvSpPr txBox="1"/>
          <p:nvPr/>
        </p:nvSpPr>
        <p:spPr>
          <a:xfrm>
            <a:off x="8766639" y="4373148"/>
            <a:ext cx="2251706"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Lowest median income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Highest percent of families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under 100% poverty and female HOH families under 100% poverty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3" name="TextBox 22">
            <a:extLst>
              <a:ext uri="{FF2B5EF4-FFF2-40B4-BE49-F238E27FC236}">
                <a16:creationId xmlns:a16="http://schemas.microsoft.com/office/drawing/2014/main" id="{5F5FB8F1-8D4E-416A-AD92-7E84B1D244A5}"/>
              </a:ext>
            </a:extLst>
          </p:cNvPr>
          <p:cNvSpPr txBox="1"/>
          <p:nvPr/>
        </p:nvSpPr>
        <p:spPr>
          <a:xfrm>
            <a:off x="2260943" y="4001981"/>
            <a:ext cx="230886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Highest percent of people under 100% poverty</a:t>
            </a:r>
          </a:p>
        </p:txBody>
      </p:sp>
      <p:pic>
        <p:nvPicPr>
          <p:cNvPr id="3" name="Picture 2">
            <a:extLst>
              <a:ext uri="{FF2B5EF4-FFF2-40B4-BE49-F238E27FC236}">
                <a16:creationId xmlns:a16="http://schemas.microsoft.com/office/drawing/2014/main" id="{5EF98A32-A782-4FBB-9D94-0AF6AB2C1FCA}"/>
              </a:ext>
            </a:extLst>
          </p:cNvPr>
          <p:cNvPicPr>
            <a:picLocks noChangeAspect="1"/>
          </p:cNvPicPr>
          <p:nvPr/>
        </p:nvPicPr>
        <p:blipFill>
          <a:blip r:embed="rId2">
            <a:duotone>
              <a:schemeClr val="accent1">
                <a:shade val="45000"/>
                <a:satMod val="135000"/>
              </a:schemeClr>
              <a:prstClr val="white"/>
            </a:duotone>
          </a:blip>
          <a:stretch>
            <a:fillRect/>
          </a:stretch>
        </p:blipFill>
        <p:spPr>
          <a:xfrm>
            <a:off x="4030515" y="3506472"/>
            <a:ext cx="4279767" cy="3063319"/>
          </a:xfrm>
          <a:prstGeom prst="rect">
            <a:avLst/>
          </a:prstGeom>
        </p:spPr>
      </p:pic>
      <p:sp>
        <p:nvSpPr>
          <p:cNvPr id="18" name="TextBox 17">
            <a:extLst>
              <a:ext uri="{FF2B5EF4-FFF2-40B4-BE49-F238E27FC236}">
                <a16:creationId xmlns:a16="http://schemas.microsoft.com/office/drawing/2014/main" id="{C392512B-B3AE-49A6-94E2-F698C850C8CC}"/>
              </a:ext>
            </a:extLst>
          </p:cNvPr>
          <p:cNvSpPr txBox="1"/>
          <p:nvPr/>
        </p:nvSpPr>
        <p:spPr>
          <a:xfrm>
            <a:off x="6374291" y="3817315"/>
            <a:ext cx="6447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1101</a:t>
            </a:r>
          </a:p>
        </p:txBody>
      </p:sp>
      <p:sp>
        <p:nvSpPr>
          <p:cNvPr id="19" name="TextBox 18">
            <a:extLst>
              <a:ext uri="{FF2B5EF4-FFF2-40B4-BE49-F238E27FC236}">
                <a16:creationId xmlns:a16="http://schemas.microsoft.com/office/drawing/2014/main" id="{EDBBBA53-DD87-4215-BA09-5A01081F4904}"/>
              </a:ext>
            </a:extLst>
          </p:cNvPr>
          <p:cNvSpPr txBox="1"/>
          <p:nvPr/>
        </p:nvSpPr>
        <p:spPr>
          <a:xfrm>
            <a:off x="5176377" y="4579977"/>
            <a:ext cx="6418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1102</a:t>
            </a:r>
          </a:p>
        </p:txBody>
      </p:sp>
      <p:sp>
        <p:nvSpPr>
          <p:cNvPr id="20" name="TextBox 19">
            <a:extLst>
              <a:ext uri="{FF2B5EF4-FFF2-40B4-BE49-F238E27FC236}">
                <a16:creationId xmlns:a16="http://schemas.microsoft.com/office/drawing/2014/main" id="{A75EE40C-C4C2-4BDC-A33A-B7D477DC7FC7}"/>
              </a:ext>
            </a:extLst>
          </p:cNvPr>
          <p:cNvSpPr txBox="1"/>
          <p:nvPr/>
        </p:nvSpPr>
        <p:spPr>
          <a:xfrm>
            <a:off x="6443378" y="4417333"/>
            <a:ext cx="9383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1103.01</a:t>
            </a:r>
          </a:p>
        </p:txBody>
      </p:sp>
      <p:sp>
        <p:nvSpPr>
          <p:cNvPr id="22" name="TextBox 21">
            <a:extLst>
              <a:ext uri="{FF2B5EF4-FFF2-40B4-BE49-F238E27FC236}">
                <a16:creationId xmlns:a16="http://schemas.microsoft.com/office/drawing/2014/main" id="{82403DA9-1FC2-45E8-AED4-E4F9906B4274}"/>
              </a:ext>
            </a:extLst>
          </p:cNvPr>
          <p:cNvSpPr txBox="1"/>
          <p:nvPr/>
        </p:nvSpPr>
        <p:spPr>
          <a:xfrm>
            <a:off x="6128737" y="4853465"/>
            <a:ext cx="9355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1103.02</a:t>
            </a:r>
          </a:p>
        </p:txBody>
      </p:sp>
      <p:sp>
        <p:nvSpPr>
          <p:cNvPr id="24" name="TextBox 23">
            <a:extLst>
              <a:ext uri="{FF2B5EF4-FFF2-40B4-BE49-F238E27FC236}">
                <a16:creationId xmlns:a16="http://schemas.microsoft.com/office/drawing/2014/main" id="{3F2FC6A5-F49C-46B4-A3DD-84E934D74A31}"/>
              </a:ext>
            </a:extLst>
          </p:cNvPr>
          <p:cNvSpPr txBox="1"/>
          <p:nvPr/>
        </p:nvSpPr>
        <p:spPr>
          <a:xfrm>
            <a:off x="7019019" y="5536314"/>
            <a:ext cx="6527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1104</a:t>
            </a:r>
          </a:p>
        </p:txBody>
      </p:sp>
      <p:cxnSp>
        <p:nvCxnSpPr>
          <p:cNvPr id="30" name="Straight Arrow Connector 29">
            <a:extLst>
              <a:ext uri="{FF2B5EF4-FFF2-40B4-BE49-F238E27FC236}">
                <a16:creationId xmlns:a16="http://schemas.microsoft.com/office/drawing/2014/main" id="{0770250D-A5B4-493D-99B9-125EBC950CBC}"/>
              </a:ext>
            </a:extLst>
          </p:cNvPr>
          <p:cNvCxnSpPr>
            <a:cxnSpLocks/>
          </p:cNvCxnSpPr>
          <p:nvPr/>
        </p:nvCxnSpPr>
        <p:spPr>
          <a:xfrm>
            <a:off x="4204447" y="4373148"/>
            <a:ext cx="969945" cy="3266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6C2C526-223D-4175-AF7F-AB35CAA2D169}"/>
              </a:ext>
            </a:extLst>
          </p:cNvPr>
          <p:cNvCxnSpPr>
            <a:cxnSpLocks/>
          </p:cNvCxnSpPr>
          <p:nvPr/>
        </p:nvCxnSpPr>
        <p:spPr>
          <a:xfrm flipH="1">
            <a:off x="6760235" y="4579977"/>
            <a:ext cx="2006404" cy="5899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FFA337C-4C77-4B55-801E-0FECB0EED50C}"/>
              </a:ext>
            </a:extLst>
          </p:cNvPr>
          <p:cNvCxnSpPr>
            <a:cxnSpLocks/>
          </p:cNvCxnSpPr>
          <p:nvPr/>
        </p:nvCxnSpPr>
        <p:spPr>
          <a:xfrm flipH="1">
            <a:off x="6760235" y="5289597"/>
            <a:ext cx="2006404" cy="218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18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Unemployment Rates, 2000-2018</a:t>
            </a:r>
            <a:br>
              <a:rPr lang="en-US" dirty="0"/>
            </a:br>
            <a:r>
              <a:rPr lang="en-US" dirty="0"/>
              <a:t>Madison County and Florida</a:t>
            </a:r>
            <a:endParaRPr lang="en-US" sz="3200" i="1" dirty="0"/>
          </a:p>
        </p:txBody>
      </p:sp>
      <p:sp>
        <p:nvSpPr>
          <p:cNvPr id="6" name="Content Placeholder 2"/>
          <p:cNvSpPr txBox="1">
            <a:spLocks/>
          </p:cNvSpPr>
          <p:nvPr/>
        </p:nvSpPr>
        <p:spPr>
          <a:xfrm>
            <a:off x="1242787" y="1507960"/>
            <a:ext cx="10195233" cy="1122944"/>
          </a:xfrm>
          <a:prstGeom prst="rect">
            <a:avLst/>
          </a:prstGeom>
        </p:spPr>
        <p:txBody>
          <a:bodyPr vert="horz" lIns="91440" tIns="45720" rIns="91440" bIns="45720" rtlCol="0">
            <a:normAutofit/>
          </a:bodyPr>
          <a:lstStyle>
            <a:lvl1pPr marL="336550" indent="-290513" algn="l" defTabSz="914400" rtl="0" eaLnBrk="1" latinLnBrk="0" hangingPunct="1">
              <a:lnSpc>
                <a:spcPct val="100000"/>
              </a:lnSpc>
              <a:spcBef>
                <a:spcPts val="0"/>
              </a:spcBef>
              <a:spcAft>
                <a:spcPts val="0"/>
              </a:spcAft>
              <a:buClr>
                <a:schemeClr val="accent1"/>
              </a:buClr>
              <a:buSzPct val="100000"/>
              <a:buFont typeface="Wingdings" panose="05000000000000000000" pitchFamily="2" charset="2"/>
              <a:buChar char="§"/>
              <a:defRPr sz="2800" kern="1200">
                <a:solidFill>
                  <a:schemeClr val="accent1"/>
                </a:solidFill>
                <a:latin typeface="+mn-lt"/>
                <a:ea typeface="+mn-ea"/>
                <a:cs typeface="+mn-cs"/>
              </a:defRPr>
            </a:lvl1pPr>
            <a:lvl2pPr marL="577850" indent="-303213"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2pPr>
            <a:lvl3pPr marL="850900" indent="-303213"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sz="2000" kern="1200">
                <a:solidFill>
                  <a:schemeClr val="accent1"/>
                </a:solidFill>
                <a:latin typeface="+mn-lt"/>
                <a:ea typeface="+mn-ea"/>
                <a:cs typeface="+mn-cs"/>
              </a:defRPr>
            </a:lvl3pPr>
            <a:lvl4pPr marL="1090613" indent="-268288"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sz="1800" kern="1200">
                <a:solidFill>
                  <a:schemeClr val="accent1"/>
                </a:solidFill>
                <a:latin typeface="+mn-lt"/>
                <a:ea typeface="+mn-ea"/>
                <a:cs typeface="+mn-cs"/>
              </a:defRPr>
            </a:lvl4pPr>
            <a:lvl5pPr marL="1379538" indent="-282575"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336550" marR="0" lvl="0" indent="-290513" algn="l" defTabSz="914400" rtl="0" eaLnBrk="1" fontAlgn="auto" latinLnBrk="0" hangingPunct="1">
              <a:lnSpc>
                <a:spcPct val="100000"/>
              </a:lnSpc>
              <a:spcBef>
                <a:spcPts val="0"/>
              </a:spcBef>
              <a:spcAft>
                <a:spcPts val="2400"/>
              </a:spcAft>
              <a:buClr>
                <a:srgbClr val="1C6294"/>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1C6294"/>
                </a:solidFill>
                <a:effectLst/>
                <a:uLnTx/>
                <a:uFillTx/>
                <a:latin typeface="Corbel" panose="020B0503020204020204"/>
                <a:ea typeface="+mn-ea"/>
                <a:cs typeface="+mn-cs"/>
              </a:rPr>
              <a:t>The 2018 unemployment rate for Madison County was 3.9%, </a:t>
            </a:r>
            <a:br>
              <a:rPr kumimoji="0" lang="en-US" sz="2800" b="0" i="0" u="none" strike="noStrike" kern="1200" cap="none" spc="0" normalizeH="0" baseline="0" noProof="0" dirty="0">
                <a:ln>
                  <a:noFill/>
                </a:ln>
                <a:solidFill>
                  <a:srgbClr val="1C6294"/>
                </a:solidFill>
                <a:effectLst/>
                <a:uLnTx/>
                <a:uFillTx/>
                <a:latin typeface="Corbel" panose="020B0503020204020204"/>
                <a:ea typeface="+mn-ea"/>
                <a:cs typeface="+mn-cs"/>
              </a:rPr>
            </a:br>
            <a:r>
              <a:rPr kumimoji="0" lang="en-US" sz="2800" b="0" i="0" u="none" strike="noStrike" kern="1200" cap="none" spc="0" normalizeH="0" baseline="0" noProof="0" dirty="0">
                <a:ln>
                  <a:noFill/>
                </a:ln>
                <a:solidFill>
                  <a:srgbClr val="1C6294"/>
                </a:solidFill>
                <a:effectLst/>
                <a:uLnTx/>
                <a:uFillTx/>
                <a:latin typeface="Corbel" panose="020B0503020204020204"/>
                <a:ea typeface="+mn-ea"/>
                <a:cs typeface="+mn-cs"/>
              </a:rPr>
              <a:t>compared to 3.6% for the state as a whole</a:t>
            </a:r>
          </a:p>
        </p:txBody>
      </p:sp>
      <p:graphicFrame>
        <p:nvGraphicFramePr>
          <p:cNvPr id="7" name="Chart 6">
            <a:extLst>
              <a:ext uri="{FF2B5EF4-FFF2-40B4-BE49-F238E27FC236}">
                <a16:creationId xmlns:a16="http://schemas.microsoft.com/office/drawing/2014/main" id="{98F811EB-5A6C-44FC-9DC8-9D9565A1BF36}"/>
              </a:ext>
            </a:extLst>
          </p:cNvPr>
          <p:cNvGraphicFramePr>
            <a:graphicFrameLocks/>
          </p:cNvGraphicFramePr>
          <p:nvPr/>
        </p:nvGraphicFramePr>
        <p:xfrm>
          <a:off x="960698" y="2766231"/>
          <a:ext cx="10094614" cy="31345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137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5D55-F82E-4302-B8B9-6CD0DF599514}"/>
              </a:ext>
            </a:extLst>
          </p:cNvPr>
          <p:cNvSpPr>
            <a:spLocks noGrp="1"/>
          </p:cNvSpPr>
          <p:nvPr>
            <p:ph type="title"/>
          </p:nvPr>
        </p:nvSpPr>
        <p:spPr/>
        <p:txBody>
          <a:bodyPr>
            <a:noAutofit/>
          </a:bodyPr>
          <a:lstStyle/>
          <a:p>
            <a:r>
              <a:rPr lang="en-US" sz="4000" dirty="0"/>
              <a:t>Food Insecurity Rate, 2014-2017 (Percent </a:t>
            </a:r>
            <a:br>
              <a:rPr lang="en-US" sz="4000" dirty="0"/>
            </a:br>
            <a:r>
              <a:rPr lang="en-US" sz="4000" dirty="0"/>
              <a:t>of Population), Madison County and Florida</a:t>
            </a:r>
          </a:p>
        </p:txBody>
      </p:sp>
      <p:graphicFrame>
        <p:nvGraphicFramePr>
          <p:cNvPr id="6" name="Content Placeholder 5">
            <a:extLst>
              <a:ext uri="{FF2B5EF4-FFF2-40B4-BE49-F238E27FC236}">
                <a16:creationId xmlns:a16="http://schemas.microsoft.com/office/drawing/2014/main" id="{BC20CAD2-5F67-402B-92A8-D854F2FA0A36}"/>
              </a:ext>
            </a:extLst>
          </p:cNvPr>
          <p:cNvGraphicFramePr>
            <a:graphicFrameLocks noGrp="1"/>
          </p:cNvGraphicFramePr>
          <p:nvPr>
            <p:ph idx="1"/>
          </p:nvPr>
        </p:nvGraphicFramePr>
        <p:xfrm>
          <a:off x="388938" y="1604962"/>
          <a:ext cx="11369675" cy="4660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11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5D55-F82E-4302-B8B9-6CD0DF599514}"/>
              </a:ext>
            </a:extLst>
          </p:cNvPr>
          <p:cNvSpPr>
            <a:spLocks noGrp="1"/>
          </p:cNvSpPr>
          <p:nvPr>
            <p:ph type="title"/>
          </p:nvPr>
        </p:nvSpPr>
        <p:spPr/>
        <p:txBody>
          <a:bodyPr>
            <a:noAutofit/>
          </a:bodyPr>
          <a:lstStyle/>
          <a:p>
            <a:r>
              <a:rPr lang="en-US" sz="3600" dirty="0"/>
              <a:t>Child Food Insecurity Rate, 2014-2017 (Percent </a:t>
            </a:r>
            <a:br>
              <a:rPr lang="en-US" sz="3600" dirty="0"/>
            </a:br>
            <a:r>
              <a:rPr lang="en-US" sz="3600" dirty="0"/>
              <a:t>of Population), Madison County and Florida</a:t>
            </a:r>
          </a:p>
        </p:txBody>
      </p:sp>
      <p:graphicFrame>
        <p:nvGraphicFramePr>
          <p:cNvPr id="6" name="Content Placeholder 5">
            <a:extLst>
              <a:ext uri="{FF2B5EF4-FFF2-40B4-BE49-F238E27FC236}">
                <a16:creationId xmlns:a16="http://schemas.microsoft.com/office/drawing/2014/main" id="{BC20CAD2-5F67-402B-92A8-D854F2FA0A36}"/>
              </a:ext>
            </a:extLst>
          </p:cNvPr>
          <p:cNvGraphicFramePr>
            <a:graphicFrameLocks noGrp="1"/>
          </p:cNvGraphicFramePr>
          <p:nvPr>
            <p:ph idx="1"/>
          </p:nvPr>
        </p:nvGraphicFramePr>
        <p:xfrm>
          <a:off x="388938" y="1604962"/>
          <a:ext cx="11369675" cy="4660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733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9116-A53E-43EF-B2CF-1B47893C3345}"/>
              </a:ext>
            </a:extLst>
          </p:cNvPr>
          <p:cNvSpPr>
            <a:spLocks noGrp="1"/>
          </p:cNvSpPr>
          <p:nvPr>
            <p:ph type="title"/>
          </p:nvPr>
        </p:nvSpPr>
        <p:spPr/>
        <p:txBody>
          <a:bodyPr>
            <a:normAutofit fontScale="90000"/>
          </a:bodyPr>
          <a:lstStyle/>
          <a:p>
            <a:r>
              <a:rPr lang="en-US" dirty="0"/>
              <a:t>Cash and Food Assistance, 2014-2018</a:t>
            </a:r>
            <a:br>
              <a:rPr lang="en-US" dirty="0"/>
            </a:br>
            <a:r>
              <a:rPr lang="en-US" dirty="0"/>
              <a:t>by Census Tract, Madison County</a:t>
            </a:r>
          </a:p>
        </p:txBody>
      </p:sp>
      <p:graphicFrame>
        <p:nvGraphicFramePr>
          <p:cNvPr id="4" name="Content Placeholder 3">
            <a:extLst>
              <a:ext uri="{FF2B5EF4-FFF2-40B4-BE49-F238E27FC236}">
                <a16:creationId xmlns:a16="http://schemas.microsoft.com/office/drawing/2014/main" id="{405134A2-EC3A-4374-8BE3-D1F8C43443E6}"/>
              </a:ext>
            </a:extLst>
          </p:cNvPr>
          <p:cNvGraphicFramePr>
            <a:graphicFrameLocks noGrp="1"/>
          </p:cNvGraphicFramePr>
          <p:nvPr>
            <p:ph idx="1"/>
          </p:nvPr>
        </p:nvGraphicFramePr>
        <p:xfrm>
          <a:off x="392237" y="1551381"/>
          <a:ext cx="11369676" cy="2316480"/>
        </p:xfrm>
        <a:graphic>
          <a:graphicData uri="http://schemas.openxmlformats.org/drawingml/2006/table">
            <a:tbl>
              <a:tblPr firstRow="1" bandRow="1">
                <a:tableStyleId>{5C22544A-7EE6-4342-B048-85BDC9FD1C3A}</a:tableStyleId>
              </a:tblPr>
              <a:tblGrid>
                <a:gridCol w="4227886">
                  <a:extLst>
                    <a:ext uri="{9D8B030D-6E8A-4147-A177-3AD203B41FA5}">
                      <a16:colId xmlns:a16="http://schemas.microsoft.com/office/drawing/2014/main" val="2662631988"/>
                    </a:ext>
                  </a:extLst>
                </a:gridCol>
                <a:gridCol w="1443317">
                  <a:extLst>
                    <a:ext uri="{9D8B030D-6E8A-4147-A177-3AD203B41FA5}">
                      <a16:colId xmlns:a16="http://schemas.microsoft.com/office/drawing/2014/main" val="193058488"/>
                    </a:ext>
                  </a:extLst>
                </a:gridCol>
                <a:gridCol w="1425388">
                  <a:extLst>
                    <a:ext uri="{9D8B030D-6E8A-4147-A177-3AD203B41FA5}">
                      <a16:colId xmlns:a16="http://schemas.microsoft.com/office/drawing/2014/main" val="1894642916"/>
                    </a:ext>
                  </a:extLst>
                </a:gridCol>
                <a:gridCol w="1398495">
                  <a:extLst>
                    <a:ext uri="{9D8B030D-6E8A-4147-A177-3AD203B41FA5}">
                      <a16:colId xmlns:a16="http://schemas.microsoft.com/office/drawing/2014/main" val="4204866071"/>
                    </a:ext>
                  </a:extLst>
                </a:gridCol>
                <a:gridCol w="1380564">
                  <a:extLst>
                    <a:ext uri="{9D8B030D-6E8A-4147-A177-3AD203B41FA5}">
                      <a16:colId xmlns:a16="http://schemas.microsoft.com/office/drawing/2014/main" val="3663570168"/>
                    </a:ext>
                  </a:extLst>
                </a:gridCol>
                <a:gridCol w="1494026">
                  <a:extLst>
                    <a:ext uri="{9D8B030D-6E8A-4147-A177-3AD203B41FA5}">
                      <a16:colId xmlns:a16="http://schemas.microsoft.com/office/drawing/2014/main" val="1207563884"/>
                    </a:ext>
                  </a:extLst>
                </a:gridCol>
              </a:tblGrid>
              <a:tr h="370840">
                <a:tc>
                  <a:txBody>
                    <a:bodyPr/>
                    <a:lstStyle/>
                    <a:p>
                      <a:endParaRPr lang="en-US" dirty="0"/>
                    </a:p>
                  </a:txBody>
                  <a:tcPr/>
                </a:tc>
                <a:tc>
                  <a:txBody>
                    <a:bodyPr/>
                    <a:lstStyle/>
                    <a:p>
                      <a:pPr algn="ctr"/>
                      <a:r>
                        <a:rPr lang="en-US" sz="2000" dirty="0"/>
                        <a:t>1104</a:t>
                      </a:r>
                    </a:p>
                  </a:txBody>
                  <a:tcPr/>
                </a:tc>
                <a:tc>
                  <a:txBody>
                    <a:bodyPr/>
                    <a:lstStyle/>
                    <a:p>
                      <a:pPr algn="ctr"/>
                      <a:r>
                        <a:rPr lang="en-US" sz="2000" dirty="0"/>
                        <a:t>1102</a:t>
                      </a:r>
                    </a:p>
                  </a:txBody>
                  <a:tcPr/>
                </a:tc>
                <a:tc>
                  <a:txBody>
                    <a:bodyPr/>
                    <a:lstStyle/>
                    <a:p>
                      <a:pPr algn="ctr"/>
                      <a:r>
                        <a:rPr lang="en-US" sz="2000" dirty="0"/>
                        <a:t>1101</a:t>
                      </a:r>
                    </a:p>
                  </a:txBody>
                  <a:tcPr/>
                </a:tc>
                <a:tc>
                  <a:txBody>
                    <a:bodyPr/>
                    <a:lstStyle/>
                    <a:p>
                      <a:pPr algn="ctr"/>
                      <a:r>
                        <a:rPr lang="en-US" sz="2000" dirty="0"/>
                        <a:t>1103.01</a:t>
                      </a:r>
                    </a:p>
                  </a:txBody>
                  <a:tcPr/>
                </a:tc>
                <a:tc>
                  <a:txBody>
                    <a:bodyPr/>
                    <a:lstStyle/>
                    <a:p>
                      <a:pPr algn="ctr"/>
                      <a:r>
                        <a:rPr lang="en-US" sz="2000" dirty="0"/>
                        <a:t>1103.02</a:t>
                      </a:r>
                    </a:p>
                  </a:txBody>
                  <a:tcPr/>
                </a:tc>
                <a:extLst>
                  <a:ext uri="{0D108BD9-81ED-4DB2-BD59-A6C34878D82A}">
                    <a16:rowId xmlns:a16="http://schemas.microsoft.com/office/drawing/2014/main" val="4018739428"/>
                  </a:ext>
                </a:extLst>
              </a:tr>
              <a:tr h="370840">
                <a:tc>
                  <a:txBody>
                    <a:bodyPr/>
                    <a:lstStyle/>
                    <a:p>
                      <a:r>
                        <a:rPr lang="en-US" b="1" dirty="0"/>
                        <a:t>% Population with Supplemental Security Income</a:t>
                      </a:r>
                    </a:p>
                  </a:txBody>
                  <a:tcPr/>
                </a:tc>
                <a:tc>
                  <a:txBody>
                    <a:bodyPr/>
                    <a:lstStyle/>
                    <a:p>
                      <a:pPr algn="ctr"/>
                      <a:r>
                        <a:rPr lang="en-US" sz="2200" b="1" dirty="0"/>
                        <a:t>3.4</a:t>
                      </a:r>
                    </a:p>
                  </a:txBody>
                  <a:tcPr/>
                </a:tc>
                <a:tc>
                  <a:txBody>
                    <a:bodyPr/>
                    <a:lstStyle/>
                    <a:p>
                      <a:pPr algn="ctr"/>
                      <a:r>
                        <a:rPr lang="en-US" sz="2200" b="1" dirty="0"/>
                        <a:t>7.9</a:t>
                      </a:r>
                    </a:p>
                  </a:txBody>
                  <a:tcPr/>
                </a:tc>
                <a:tc>
                  <a:txBody>
                    <a:bodyPr/>
                    <a:lstStyle/>
                    <a:p>
                      <a:pPr algn="ctr"/>
                      <a:r>
                        <a:rPr lang="en-US" sz="2200" b="1" dirty="0">
                          <a:solidFill>
                            <a:srgbClr val="FF0000"/>
                          </a:solidFill>
                        </a:rPr>
                        <a:t>13.0</a:t>
                      </a:r>
                    </a:p>
                  </a:txBody>
                  <a:tcPr/>
                </a:tc>
                <a:tc>
                  <a:txBody>
                    <a:bodyPr/>
                    <a:lstStyle/>
                    <a:p>
                      <a:pPr algn="ctr"/>
                      <a:r>
                        <a:rPr lang="en-US" sz="2200" b="1" dirty="0"/>
                        <a:t>12.4</a:t>
                      </a:r>
                    </a:p>
                  </a:txBody>
                  <a:tcPr/>
                </a:tc>
                <a:tc>
                  <a:txBody>
                    <a:bodyPr/>
                    <a:lstStyle/>
                    <a:p>
                      <a:pPr algn="ctr"/>
                      <a:r>
                        <a:rPr lang="en-US" sz="2200" b="1" dirty="0"/>
                        <a:t>10.0</a:t>
                      </a:r>
                    </a:p>
                  </a:txBody>
                  <a:tcPr/>
                </a:tc>
                <a:extLst>
                  <a:ext uri="{0D108BD9-81ED-4DB2-BD59-A6C34878D82A}">
                    <a16:rowId xmlns:a16="http://schemas.microsoft.com/office/drawing/2014/main" val="3618741652"/>
                  </a:ext>
                </a:extLst>
              </a:tr>
              <a:tr h="370840">
                <a:tc>
                  <a:txBody>
                    <a:bodyPr/>
                    <a:lstStyle/>
                    <a:p>
                      <a:r>
                        <a:rPr lang="en-US" b="1" dirty="0"/>
                        <a:t>% Population with Cash Public Assistance Income</a:t>
                      </a:r>
                    </a:p>
                  </a:txBody>
                  <a:tcPr/>
                </a:tc>
                <a:tc>
                  <a:txBody>
                    <a:bodyPr/>
                    <a:lstStyle/>
                    <a:p>
                      <a:pPr algn="ctr"/>
                      <a:r>
                        <a:rPr lang="en-US" sz="2200" b="1" dirty="0"/>
                        <a:t>2.0</a:t>
                      </a:r>
                    </a:p>
                  </a:txBody>
                  <a:tcPr/>
                </a:tc>
                <a:tc>
                  <a:txBody>
                    <a:bodyPr/>
                    <a:lstStyle/>
                    <a:p>
                      <a:pPr algn="ctr"/>
                      <a:r>
                        <a:rPr lang="en-US" sz="2200" b="1" dirty="0">
                          <a:solidFill>
                            <a:srgbClr val="FF0000"/>
                          </a:solidFill>
                        </a:rPr>
                        <a:t>2.1</a:t>
                      </a:r>
                    </a:p>
                  </a:txBody>
                  <a:tcPr/>
                </a:tc>
                <a:tc>
                  <a:txBody>
                    <a:bodyPr/>
                    <a:lstStyle/>
                    <a:p>
                      <a:pPr algn="ctr"/>
                      <a:r>
                        <a:rPr lang="en-US" sz="2200" b="1" dirty="0"/>
                        <a:t>0.8</a:t>
                      </a:r>
                    </a:p>
                  </a:txBody>
                  <a:tcPr/>
                </a:tc>
                <a:tc>
                  <a:txBody>
                    <a:bodyPr/>
                    <a:lstStyle/>
                    <a:p>
                      <a:pPr algn="ctr"/>
                      <a:r>
                        <a:rPr lang="en-US" sz="2200" b="1" dirty="0"/>
                        <a:t>0.0</a:t>
                      </a:r>
                    </a:p>
                  </a:txBody>
                  <a:tcPr/>
                </a:tc>
                <a:tc>
                  <a:txBody>
                    <a:bodyPr/>
                    <a:lstStyle/>
                    <a:p>
                      <a:pPr algn="ctr"/>
                      <a:r>
                        <a:rPr lang="en-US" sz="2200" b="1" dirty="0"/>
                        <a:t>1.4</a:t>
                      </a:r>
                    </a:p>
                  </a:txBody>
                  <a:tcPr/>
                </a:tc>
                <a:extLst>
                  <a:ext uri="{0D108BD9-81ED-4DB2-BD59-A6C34878D82A}">
                    <a16:rowId xmlns:a16="http://schemas.microsoft.com/office/drawing/2014/main" val="3692012698"/>
                  </a:ext>
                </a:extLst>
              </a:tr>
              <a:tr h="370840">
                <a:tc>
                  <a:txBody>
                    <a:bodyPr/>
                    <a:lstStyle/>
                    <a:p>
                      <a:r>
                        <a:rPr lang="en-US" b="1" dirty="0"/>
                        <a:t>% Population with Food Stamp/SNAP Benefits</a:t>
                      </a:r>
                    </a:p>
                  </a:txBody>
                  <a:tcPr/>
                </a:tc>
                <a:tc>
                  <a:txBody>
                    <a:bodyPr/>
                    <a:lstStyle/>
                    <a:p>
                      <a:pPr algn="ctr"/>
                      <a:r>
                        <a:rPr lang="en-US" sz="2200" b="1" dirty="0"/>
                        <a:t>10.4</a:t>
                      </a:r>
                    </a:p>
                  </a:txBody>
                  <a:tcPr/>
                </a:tc>
                <a:tc>
                  <a:txBody>
                    <a:bodyPr/>
                    <a:lstStyle/>
                    <a:p>
                      <a:pPr algn="ctr"/>
                      <a:r>
                        <a:rPr lang="en-US" sz="2200" b="1" dirty="0"/>
                        <a:t>21.4</a:t>
                      </a:r>
                    </a:p>
                  </a:txBody>
                  <a:tcPr/>
                </a:tc>
                <a:tc>
                  <a:txBody>
                    <a:bodyPr/>
                    <a:lstStyle/>
                    <a:p>
                      <a:pPr algn="ctr"/>
                      <a:r>
                        <a:rPr lang="en-US" sz="2200" b="1" dirty="0"/>
                        <a:t>12.7</a:t>
                      </a:r>
                    </a:p>
                  </a:txBody>
                  <a:tcPr/>
                </a:tc>
                <a:tc>
                  <a:txBody>
                    <a:bodyPr/>
                    <a:lstStyle/>
                    <a:p>
                      <a:pPr algn="ctr"/>
                      <a:r>
                        <a:rPr lang="en-US" sz="2200" b="1" dirty="0"/>
                        <a:t>13.2</a:t>
                      </a:r>
                    </a:p>
                  </a:txBody>
                  <a:tcPr/>
                </a:tc>
                <a:tc>
                  <a:txBody>
                    <a:bodyPr/>
                    <a:lstStyle/>
                    <a:p>
                      <a:pPr algn="ctr"/>
                      <a:r>
                        <a:rPr lang="en-US" sz="2200" b="1" dirty="0">
                          <a:solidFill>
                            <a:srgbClr val="FF0000"/>
                          </a:solidFill>
                        </a:rPr>
                        <a:t>36.2</a:t>
                      </a:r>
                    </a:p>
                  </a:txBody>
                  <a:tcPr/>
                </a:tc>
                <a:extLst>
                  <a:ext uri="{0D108BD9-81ED-4DB2-BD59-A6C34878D82A}">
                    <a16:rowId xmlns:a16="http://schemas.microsoft.com/office/drawing/2014/main" val="3485245428"/>
                  </a:ext>
                </a:extLst>
              </a:tr>
            </a:tbl>
          </a:graphicData>
        </a:graphic>
      </p:graphicFrame>
      <p:pic>
        <p:nvPicPr>
          <p:cNvPr id="5" name="Picture 4">
            <a:extLst>
              <a:ext uri="{FF2B5EF4-FFF2-40B4-BE49-F238E27FC236}">
                <a16:creationId xmlns:a16="http://schemas.microsoft.com/office/drawing/2014/main" id="{85146E93-6630-48B4-BBED-397F4E6121BF}"/>
              </a:ext>
            </a:extLst>
          </p:cNvPr>
          <p:cNvPicPr>
            <a:picLocks noChangeAspect="1"/>
          </p:cNvPicPr>
          <p:nvPr/>
        </p:nvPicPr>
        <p:blipFill>
          <a:blip r:embed="rId2">
            <a:duotone>
              <a:schemeClr val="accent1">
                <a:shade val="45000"/>
                <a:satMod val="135000"/>
              </a:schemeClr>
              <a:prstClr val="white"/>
            </a:duotone>
          </a:blip>
          <a:stretch>
            <a:fillRect/>
          </a:stretch>
        </p:blipFill>
        <p:spPr>
          <a:xfrm>
            <a:off x="4327917" y="4039620"/>
            <a:ext cx="3399659" cy="2441508"/>
          </a:xfrm>
          <a:prstGeom prst="rect">
            <a:avLst/>
          </a:prstGeom>
        </p:spPr>
      </p:pic>
      <p:sp>
        <p:nvSpPr>
          <p:cNvPr id="6" name="TextBox 5">
            <a:extLst>
              <a:ext uri="{FF2B5EF4-FFF2-40B4-BE49-F238E27FC236}">
                <a16:creationId xmlns:a16="http://schemas.microsoft.com/office/drawing/2014/main" id="{E034F726-D137-4F57-9093-B2FA33C838A9}"/>
              </a:ext>
            </a:extLst>
          </p:cNvPr>
          <p:cNvSpPr txBox="1"/>
          <p:nvPr/>
        </p:nvSpPr>
        <p:spPr>
          <a:xfrm>
            <a:off x="6042597" y="4175903"/>
            <a:ext cx="6447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1101</a:t>
            </a:r>
          </a:p>
        </p:txBody>
      </p:sp>
      <p:sp>
        <p:nvSpPr>
          <p:cNvPr id="7" name="TextBox 6">
            <a:extLst>
              <a:ext uri="{FF2B5EF4-FFF2-40B4-BE49-F238E27FC236}">
                <a16:creationId xmlns:a16="http://schemas.microsoft.com/office/drawing/2014/main" id="{4B1009E9-909C-43F0-B850-B9CADD8AA30F}"/>
              </a:ext>
            </a:extLst>
          </p:cNvPr>
          <p:cNvSpPr txBox="1"/>
          <p:nvPr/>
        </p:nvSpPr>
        <p:spPr>
          <a:xfrm>
            <a:off x="4844683" y="4938565"/>
            <a:ext cx="6418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1102</a:t>
            </a:r>
          </a:p>
        </p:txBody>
      </p:sp>
      <p:sp>
        <p:nvSpPr>
          <p:cNvPr id="8" name="TextBox 7">
            <a:extLst>
              <a:ext uri="{FF2B5EF4-FFF2-40B4-BE49-F238E27FC236}">
                <a16:creationId xmlns:a16="http://schemas.microsoft.com/office/drawing/2014/main" id="{C211A09D-6D41-4E09-9056-D6434F45B9C1}"/>
              </a:ext>
            </a:extLst>
          </p:cNvPr>
          <p:cNvSpPr txBox="1"/>
          <p:nvPr/>
        </p:nvSpPr>
        <p:spPr>
          <a:xfrm>
            <a:off x="6111684" y="4775921"/>
            <a:ext cx="9383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1103.01</a:t>
            </a:r>
          </a:p>
        </p:txBody>
      </p:sp>
      <p:sp>
        <p:nvSpPr>
          <p:cNvPr id="9" name="TextBox 8">
            <a:extLst>
              <a:ext uri="{FF2B5EF4-FFF2-40B4-BE49-F238E27FC236}">
                <a16:creationId xmlns:a16="http://schemas.microsoft.com/office/drawing/2014/main" id="{081A12D4-3086-46CA-9165-4D085D2324A8}"/>
              </a:ext>
            </a:extLst>
          </p:cNvPr>
          <p:cNvSpPr txBox="1"/>
          <p:nvPr/>
        </p:nvSpPr>
        <p:spPr>
          <a:xfrm>
            <a:off x="5769964" y="5075708"/>
            <a:ext cx="9355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1103.02</a:t>
            </a:r>
          </a:p>
        </p:txBody>
      </p:sp>
      <p:sp>
        <p:nvSpPr>
          <p:cNvPr id="10" name="TextBox 9">
            <a:extLst>
              <a:ext uri="{FF2B5EF4-FFF2-40B4-BE49-F238E27FC236}">
                <a16:creationId xmlns:a16="http://schemas.microsoft.com/office/drawing/2014/main" id="{3888D328-A900-4A2D-B12C-FEECA275390A}"/>
              </a:ext>
            </a:extLst>
          </p:cNvPr>
          <p:cNvSpPr txBox="1"/>
          <p:nvPr/>
        </p:nvSpPr>
        <p:spPr>
          <a:xfrm>
            <a:off x="6687325" y="5894902"/>
            <a:ext cx="6527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1104</a:t>
            </a:r>
          </a:p>
        </p:txBody>
      </p:sp>
      <p:cxnSp>
        <p:nvCxnSpPr>
          <p:cNvPr id="12" name="Straight Arrow Connector 11">
            <a:extLst>
              <a:ext uri="{FF2B5EF4-FFF2-40B4-BE49-F238E27FC236}">
                <a16:creationId xmlns:a16="http://schemas.microsoft.com/office/drawing/2014/main" id="{59BA9ED0-AA7B-4B6D-A559-A19094219036}"/>
              </a:ext>
            </a:extLst>
          </p:cNvPr>
          <p:cNvCxnSpPr>
            <a:cxnSpLocks/>
          </p:cNvCxnSpPr>
          <p:nvPr/>
        </p:nvCxnSpPr>
        <p:spPr>
          <a:xfrm flipH="1">
            <a:off x="6508127" y="5075708"/>
            <a:ext cx="1736215" cy="3232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0CEAF4B-3582-4216-A305-EF9A1C37D488}"/>
              </a:ext>
            </a:extLst>
          </p:cNvPr>
          <p:cNvSpPr txBox="1"/>
          <p:nvPr/>
        </p:nvSpPr>
        <p:spPr>
          <a:xfrm>
            <a:off x="8244342" y="4822087"/>
            <a:ext cx="282641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a:ea typeface="+mn-ea"/>
                <a:cs typeface="+mn-cs"/>
              </a:rPr>
              <a:t>Highest percent of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a:ea typeface="+mn-ea"/>
                <a:cs typeface="+mn-cs"/>
              </a:rPr>
              <a:t>receiving food stamps/SNAP</a:t>
            </a:r>
          </a:p>
        </p:txBody>
      </p:sp>
      <p:sp>
        <p:nvSpPr>
          <p:cNvPr id="15" name="TextBox 14">
            <a:extLst>
              <a:ext uri="{FF2B5EF4-FFF2-40B4-BE49-F238E27FC236}">
                <a16:creationId xmlns:a16="http://schemas.microsoft.com/office/drawing/2014/main" id="{76596F63-ABDC-4DD8-9875-DF5DD0AF3C21}"/>
              </a:ext>
            </a:extLst>
          </p:cNvPr>
          <p:cNvSpPr txBox="1"/>
          <p:nvPr/>
        </p:nvSpPr>
        <p:spPr>
          <a:xfrm>
            <a:off x="1347913" y="4529699"/>
            <a:ext cx="323838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a:ea typeface="+mn-ea"/>
                <a:cs typeface="+mn-cs"/>
              </a:rPr>
              <a:t>Highest percent of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a:ea typeface="+mn-ea"/>
                <a:cs typeface="+mn-cs"/>
              </a:rPr>
              <a:t>with cash public assistance income</a:t>
            </a:r>
          </a:p>
        </p:txBody>
      </p:sp>
      <p:cxnSp>
        <p:nvCxnSpPr>
          <p:cNvPr id="16" name="Straight Arrow Connector 15">
            <a:extLst>
              <a:ext uri="{FF2B5EF4-FFF2-40B4-BE49-F238E27FC236}">
                <a16:creationId xmlns:a16="http://schemas.microsoft.com/office/drawing/2014/main" id="{62DE37C8-2213-4BB8-B7A8-A24CBB8F88D9}"/>
              </a:ext>
            </a:extLst>
          </p:cNvPr>
          <p:cNvCxnSpPr>
            <a:cxnSpLocks/>
          </p:cNvCxnSpPr>
          <p:nvPr/>
        </p:nvCxnSpPr>
        <p:spPr>
          <a:xfrm>
            <a:off x="4229243" y="5075708"/>
            <a:ext cx="982216" cy="3693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2E7E9B2-24E0-4A6D-BCA2-7F3874835904}"/>
              </a:ext>
            </a:extLst>
          </p:cNvPr>
          <p:cNvSpPr txBox="1"/>
          <p:nvPr/>
        </p:nvSpPr>
        <p:spPr>
          <a:xfrm>
            <a:off x="7340068" y="3944924"/>
            <a:ext cx="332937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a:ea typeface="+mn-ea"/>
                <a:cs typeface="+mn-cs"/>
              </a:rPr>
              <a:t>Highest percent of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a:ea typeface="+mn-ea"/>
                <a:cs typeface="+mn-cs"/>
              </a:rPr>
              <a:t>with Supplemental Security Income</a:t>
            </a:r>
          </a:p>
        </p:txBody>
      </p:sp>
      <p:cxnSp>
        <p:nvCxnSpPr>
          <p:cNvPr id="19" name="Straight Arrow Connector 18">
            <a:extLst>
              <a:ext uri="{FF2B5EF4-FFF2-40B4-BE49-F238E27FC236}">
                <a16:creationId xmlns:a16="http://schemas.microsoft.com/office/drawing/2014/main" id="{2259D567-F0E8-4A80-BCBA-C152A61DD511}"/>
              </a:ext>
            </a:extLst>
          </p:cNvPr>
          <p:cNvCxnSpPr>
            <a:cxnSpLocks/>
          </p:cNvCxnSpPr>
          <p:nvPr/>
        </p:nvCxnSpPr>
        <p:spPr>
          <a:xfrm flipH="1">
            <a:off x="6705477" y="4510463"/>
            <a:ext cx="1120773" cy="482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728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AC9B-B19A-4E1D-B5F2-230F8234AC74}"/>
              </a:ext>
            </a:extLst>
          </p:cNvPr>
          <p:cNvSpPr>
            <a:spLocks noGrp="1"/>
          </p:cNvSpPr>
          <p:nvPr>
            <p:ph type="title"/>
          </p:nvPr>
        </p:nvSpPr>
        <p:spPr/>
        <p:txBody>
          <a:bodyPr>
            <a:noAutofit/>
          </a:bodyPr>
          <a:lstStyle/>
          <a:p>
            <a:r>
              <a:rPr lang="en-US" sz="3600" dirty="0"/>
              <a:t>Individuals that Lived in a Different House 1 Year Earlier, 2009-2018, Madison County and Florida</a:t>
            </a:r>
          </a:p>
        </p:txBody>
      </p:sp>
      <p:graphicFrame>
        <p:nvGraphicFramePr>
          <p:cNvPr id="4" name="Chart 3">
            <a:extLst>
              <a:ext uri="{FF2B5EF4-FFF2-40B4-BE49-F238E27FC236}">
                <a16:creationId xmlns:a16="http://schemas.microsoft.com/office/drawing/2014/main" id="{C510A065-9CBC-4B94-BC26-91B49666AEF3}"/>
              </a:ext>
            </a:extLst>
          </p:cNvPr>
          <p:cNvGraphicFramePr>
            <a:graphicFrameLocks/>
          </p:cNvGraphicFramePr>
          <p:nvPr/>
        </p:nvGraphicFramePr>
        <p:xfrm>
          <a:off x="5658416" y="1604213"/>
          <a:ext cx="5595041" cy="4235272"/>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30303828-1E2A-434D-B2AE-AD67FC5125D7}"/>
              </a:ext>
            </a:extLst>
          </p:cNvPr>
          <p:cNvSpPr txBox="1">
            <a:spLocks/>
          </p:cNvSpPr>
          <p:nvPr/>
        </p:nvSpPr>
        <p:spPr>
          <a:xfrm>
            <a:off x="514527" y="1604213"/>
            <a:ext cx="5016697" cy="4904335"/>
          </a:xfrm>
          <a:prstGeom prst="rect">
            <a:avLst/>
          </a:prstGeom>
        </p:spPr>
        <p:txBody>
          <a:bodyPr vert="horz" lIns="91440" tIns="45720" rIns="91440" bIns="45720" rtlCol="0">
            <a:normAutofit lnSpcReduction="10000"/>
          </a:bodyPr>
          <a:lstStyle>
            <a:lvl1pPr marL="336550" indent="-290513" algn="l" defTabSz="914400" rtl="0" eaLnBrk="1" latinLnBrk="0" hangingPunct="1">
              <a:lnSpc>
                <a:spcPct val="100000"/>
              </a:lnSpc>
              <a:spcBef>
                <a:spcPts val="0"/>
              </a:spcBef>
              <a:spcAft>
                <a:spcPts val="0"/>
              </a:spcAft>
              <a:buClr>
                <a:schemeClr val="accent1"/>
              </a:buClr>
              <a:buSzPct val="100000"/>
              <a:buFont typeface="Wingdings" panose="05000000000000000000" pitchFamily="2" charset="2"/>
              <a:buChar char="§"/>
              <a:defRPr sz="2800" kern="1200">
                <a:solidFill>
                  <a:schemeClr val="accent1"/>
                </a:solidFill>
                <a:latin typeface="+mn-lt"/>
                <a:ea typeface="+mn-ea"/>
                <a:cs typeface="+mn-cs"/>
              </a:defRPr>
            </a:lvl1pPr>
            <a:lvl2pPr marL="577850" indent="-303213" algn="l" defTabSz="914400" rtl="0" eaLnBrk="1" latinLnBrk="0" hangingPunct="1">
              <a:lnSpc>
                <a:spcPct val="100000"/>
              </a:lnSpc>
              <a:spcBef>
                <a:spcPts val="0"/>
              </a:spcBef>
              <a:spcAft>
                <a:spcPts val="0"/>
              </a:spcAft>
              <a:buClr>
                <a:schemeClr val="accent1"/>
              </a:buClr>
              <a:buSzPct val="80000"/>
              <a:buFont typeface="Courier New" panose="02070309020205020404" pitchFamily="49" charset="0"/>
              <a:buChar char="o"/>
              <a:defRPr sz="2400" kern="1200">
                <a:solidFill>
                  <a:schemeClr val="accent1"/>
                </a:solidFill>
                <a:latin typeface="+mn-lt"/>
                <a:ea typeface="+mn-ea"/>
                <a:cs typeface="+mn-cs"/>
              </a:defRPr>
            </a:lvl2pPr>
            <a:lvl3pPr marL="850900" indent="-303213"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sz="2000" kern="1200">
                <a:solidFill>
                  <a:schemeClr val="accent1"/>
                </a:solidFill>
                <a:latin typeface="+mn-lt"/>
                <a:ea typeface="+mn-ea"/>
                <a:cs typeface="+mn-cs"/>
              </a:defRPr>
            </a:lvl3pPr>
            <a:lvl4pPr marL="1090613" indent="-268288"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sz="1800" kern="1200">
                <a:solidFill>
                  <a:schemeClr val="accent1"/>
                </a:solidFill>
                <a:latin typeface="+mn-lt"/>
                <a:ea typeface="+mn-ea"/>
                <a:cs typeface="+mn-cs"/>
              </a:defRPr>
            </a:lvl4pPr>
            <a:lvl5pPr marL="1379538" indent="-282575"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336550" marR="0" lvl="0" indent="-290513" algn="l" defTabSz="914400" rtl="0" eaLnBrk="1" fontAlgn="auto" latinLnBrk="0" hangingPunct="1">
              <a:lnSpc>
                <a:spcPct val="100000"/>
              </a:lnSpc>
              <a:spcBef>
                <a:spcPts val="0"/>
              </a:spcBef>
              <a:spcAft>
                <a:spcPts val="0"/>
              </a:spcAft>
              <a:buClr>
                <a:srgbClr val="1C6294"/>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rPr>
              <a:t>The percent of persons living in a different house the year prior increased from 12.9% in 2017 to 13.1% in 2018 in Madison County.  </a:t>
            </a:r>
          </a:p>
          <a:p>
            <a:pPr marL="336550" marR="0" lvl="0" indent="-290513" algn="l" defTabSz="914400" rtl="0" eaLnBrk="1" fontAlgn="auto" latinLnBrk="0" hangingPunct="1">
              <a:lnSpc>
                <a:spcPct val="100000"/>
              </a:lnSpc>
              <a:spcBef>
                <a:spcPts val="0"/>
              </a:spcBef>
              <a:spcAft>
                <a:spcPts val="0"/>
              </a:spcAft>
              <a:buClr>
                <a:srgbClr val="1C6294"/>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rPr>
              <a:t>This is slightly below the state of Florida at 14.4% and 14.3% respectively.</a:t>
            </a:r>
          </a:p>
          <a:p>
            <a:pPr marL="336550" marR="0" lvl="0" indent="-290513" algn="l" defTabSz="914400" rtl="0" eaLnBrk="1" fontAlgn="auto" latinLnBrk="0" hangingPunct="1">
              <a:lnSpc>
                <a:spcPct val="100000"/>
              </a:lnSpc>
              <a:spcBef>
                <a:spcPts val="0"/>
              </a:spcBef>
              <a:spcAft>
                <a:spcPts val="0"/>
              </a:spcAft>
              <a:buClr>
                <a:srgbClr val="1C6294"/>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rPr>
              <a:t>2018 by race/ethnicity</a:t>
            </a:r>
          </a:p>
          <a:p>
            <a:pPr marL="577850" marR="0" lvl="1" indent="-303213" algn="l" defTabSz="914400" rtl="0" eaLnBrk="1" fontAlgn="auto" latinLnBrk="0" hangingPunct="1">
              <a:lnSpc>
                <a:spcPct val="100000"/>
              </a:lnSpc>
              <a:spcBef>
                <a:spcPts val="0"/>
              </a:spcBef>
              <a:spcAft>
                <a:spcPts val="0"/>
              </a:spcAft>
              <a:buClr>
                <a:srgbClr val="1C6294"/>
              </a:buClr>
              <a:buSzPct val="80000"/>
              <a:buFont typeface="Courier New" panose="02070309020205020404" pitchFamily="49" charset="0"/>
              <a:buChar char="o"/>
              <a:tabLst/>
              <a:defRPr/>
            </a:pPr>
            <a:r>
              <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rPr>
              <a:t>Hispanics represented 16.4% in Madison and 13.7% in Florida</a:t>
            </a:r>
          </a:p>
          <a:p>
            <a:pPr marL="577850" marR="0" lvl="1" indent="-303213" algn="l" defTabSz="914400" rtl="0" eaLnBrk="1" fontAlgn="auto" latinLnBrk="0" hangingPunct="1">
              <a:lnSpc>
                <a:spcPct val="100000"/>
              </a:lnSpc>
              <a:spcBef>
                <a:spcPts val="0"/>
              </a:spcBef>
              <a:spcAft>
                <a:spcPts val="0"/>
              </a:spcAft>
              <a:buClr>
                <a:srgbClr val="1C6294"/>
              </a:buClr>
              <a:buSzPct val="80000"/>
              <a:buFont typeface="Courier New" panose="02070309020205020404" pitchFamily="49" charset="0"/>
              <a:buChar char="o"/>
              <a:tabLst/>
              <a:defRPr/>
            </a:pPr>
            <a:r>
              <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rPr>
              <a:t>White NH accounted for 8.0% in Madison and 13.5% in Florida</a:t>
            </a:r>
          </a:p>
          <a:p>
            <a:pPr marL="577850" marR="0" lvl="1" indent="-303213" algn="l" defTabSz="914400" rtl="0" eaLnBrk="1" fontAlgn="auto" latinLnBrk="0" hangingPunct="1">
              <a:lnSpc>
                <a:spcPct val="100000"/>
              </a:lnSpc>
              <a:spcBef>
                <a:spcPts val="0"/>
              </a:spcBef>
              <a:spcAft>
                <a:spcPts val="0"/>
              </a:spcAft>
              <a:buClr>
                <a:srgbClr val="1C6294"/>
              </a:buClr>
              <a:buSzPct val="80000"/>
              <a:buFont typeface="Courier New" panose="02070309020205020404" pitchFamily="49" charset="0"/>
              <a:buChar char="o"/>
              <a:tabLst/>
              <a:defRPr/>
            </a:pPr>
            <a:r>
              <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rPr>
              <a:t>Black NH represented 19.4% in Madison and 16.4% in Florida</a:t>
            </a:r>
          </a:p>
          <a:p>
            <a:pPr marL="336550" marR="0" lvl="0" indent="-290513" algn="l" defTabSz="914400" rtl="0" eaLnBrk="1" fontAlgn="auto" latinLnBrk="0" hangingPunct="1">
              <a:lnSpc>
                <a:spcPct val="100000"/>
              </a:lnSpc>
              <a:spcBef>
                <a:spcPts val="0"/>
              </a:spcBef>
              <a:spcAft>
                <a:spcPts val="0"/>
              </a:spcAft>
              <a:buClr>
                <a:srgbClr val="1C6294"/>
              </a:buClr>
              <a:buSzPct val="100000"/>
              <a:buFont typeface="Wingdings" panose="05000000000000000000" pitchFamily="2" charset="2"/>
              <a:buChar char="§"/>
              <a:tabLst/>
              <a:defRPr/>
            </a:pPr>
            <a:endPar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endParaRPr>
          </a:p>
          <a:p>
            <a:pPr marL="336550" marR="0" lvl="0" indent="-290513" algn="l" defTabSz="914400" rtl="0" eaLnBrk="1" fontAlgn="auto" latinLnBrk="0" hangingPunct="1">
              <a:lnSpc>
                <a:spcPct val="100000"/>
              </a:lnSpc>
              <a:spcBef>
                <a:spcPts val="0"/>
              </a:spcBef>
              <a:spcAft>
                <a:spcPts val="0"/>
              </a:spcAft>
              <a:buClr>
                <a:srgbClr val="1C6294"/>
              </a:buClr>
              <a:buSzPct val="100000"/>
              <a:buFont typeface="Wingdings" panose="05000000000000000000" pitchFamily="2" charset="2"/>
              <a:buChar char="§"/>
              <a:tabLst/>
              <a:defRPr/>
            </a:pPr>
            <a:endPar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endParaRPr>
          </a:p>
          <a:p>
            <a:pPr marL="46037" marR="0" lvl="0" indent="0" algn="l" defTabSz="914400" rtl="0" eaLnBrk="1" fontAlgn="auto" latinLnBrk="0" hangingPunct="1">
              <a:lnSpc>
                <a:spcPct val="100000"/>
              </a:lnSpc>
              <a:spcBef>
                <a:spcPts val="0"/>
              </a:spcBef>
              <a:spcAft>
                <a:spcPts val="0"/>
              </a:spcAft>
              <a:buClr>
                <a:srgbClr val="1C6294"/>
              </a:buClr>
              <a:buSzPct val="100000"/>
              <a:buFont typeface="Wingdings" panose="05000000000000000000" pitchFamily="2" charset="2"/>
              <a:buNone/>
              <a:tabLst/>
              <a:defRPr/>
            </a:pPr>
            <a:endParaRPr kumimoji="0" lang="en-US" sz="2400" b="0" i="0" u="none" strike="noStrike" kern="1200" cap="none" spc="0" normalizeH="0" baseline="0" noProof="0" dirty="0">
              <a:ln>
                <a:noFill/>
              </a:ln>
              <a:solidFill>
                <a:srgbClr val="1C629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7084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DATA</a:t>
            </a:r>
          </a:p>
        </p:txBody>
      </p:sp>
      <p:sp>
        <p:nvSpPr>
          <p:cNvPr id="3" name="Text Placeholder 2"/>
          <p:cNvSpPr>
            <a:spLocks noGrp="1"/>
          </p:cNvSpPr>
          <p:nvPr>
            <p:ph type="body" sz="quarter" idx="13"/>
          </p:nvPr>
        </p:nvSpPr>
        <p:spPr>
          <a:xfrm>
            <a:off x="661988" y="3255798"/>
            <a:ext cx="10839450" cy="770773"/>
          </a:xfrm>
        </p:spPr>
        <p:txBody>
          <a:bodyPr/>
          <a:lstStyle/>
          <a:p>
            <a:r>
              <a:rPr lang="en-US" sz="2000" dirty="0"/>
              <a:t>Data Source:  DOH Florida </a:t>
            </a:r>
            <a:r>
              <a:rPr lang="en-US" dirty="0"/>
              <a:t>CHARTS, DOE Education Information and Accountability Services</a:t>
            </a:r>
            <a:endParaRPr lang="en-US" sz="2000" dirty="0"/>
          </a:p>
          <a:p>
            <a:endParaRPr lang="en-US" dirty="0"/>
          </a:p>
        </p:txBody>
      </p:sp>
      <p:cxnSp>
        <p:nvCxnSpPr>
          <p:cNvPr id="4" name="Straight Connector 3"/>
          <p:cNvCxnSpPr/>
          <p:nvPr/>
        </p:nvCxnSpPr>
        <p:spPr>
          <a:xfrm>
            <a:off x="1994701" y="3179821"/>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3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sp>
        <p:nvSpPr>
          <p:cNvPr id="3" name="Content Placeholder 2"/>
          <p:cNvSpPr>
            <a:spLocks noGrp="1"/>
          </p:cNvSpPr>
          <p:nvPr>
            <p:ph idx="1"/>
          </p:nvPr>
        </p:nvSpPr>
        <p:spPr>
          <a:xfrm>
            <a:off x="392071" y="1507787"/>
            <a:ext cx="11369842" cy="4854102"/>
          </a:xfrm>
        </p:spPr>
        <p:txBody>
          <a:bodyPr>
            <a:normAutofit lnSpcReduction="10000"/>
          </a:bodyPr>
          <a:lstStyle/>
          <a:p>
            <a:r>
              <a:rPr lang="en-US" dirty="0"/>
              <a:t>Included in this category are:</a:t>
            </a:r>
          </a:p>
          <a:p>
            <a:pPr lvl="1"/>
            <a:r>
              <a:rPr lang="en-US" dirty="0"/>
              <a:t>Early Childhood Education and Development</a:t>
            </a:r>
          </a:p>
          <a:p>
            <a:pPr lvl="1"/>
            <a:r>
              <a:rPr lang="en-US" dirty="0"/>
              <a:t>Enrollment in Higher Education</a:t>
            </a:r>
          </a:p>
          <a:p>
            <a:pPr lvl="1"/>
            <a:r>
              <a:rPr lang="en-US" dirty="0"/>
              <a:t>High School Graduation</a:t>
            </a:r>
          </a:p>
          <a:p>
            <a:pPr lvl="1"/>
            <a:r>
              <a:rPr lang="en-US" dirty="0"/>
              <a:t>Language and Literacy</a:t>
            </a:r>
          </a:p>
          <a:p>
            <a:r>
              <a:rPr lang="en-US" dirty="0"/>
              <a:t>Early childhood education and development barriers to consider</a:t>
            </a:r>
          </a:p>
          <a:p>
            <a:pPr lvl="1"/>
            <a:r>
              <a:rPr lang="en-US" dirty="0"/>
              <a:t>Children who do not receive early childhood education are less likely to read at grade level.  This can lead to literacy and health literacy issues later in life.</a:t>
            </a:r>
          </a:p>
          <a:p>
            <a:r>
              <a:rPr lang="en-US" dirty="0"/>
              <a:t>Enrollment in higher education barriers to consider</a:t>
            </a:r>
          </a:p>
          <a:p>
            <a:pPr lvl="1"/>
            <a:r>
              <a:rPr lang="en-US" dirty="0"/>
              <a:t>Lack of higher education can mean lesser-paying jobs with more safety hazards</a:t>
            </a:r>
          </a:p>
          <a:p>
            <a:pPr lvl="1"/>
            <a:r>
              <a:rPr lang="en-US" dirty="0"/>
              <a:t>Lack of higher education can result in lower quality housing </a:t>
            </a:r>
          </a:p>
          <a:p>
            <a:pPr lvl="1"/>
            <a:r>
              <a:rPr lang="en-US" dirty="0"/>
              <a:t>If literacy level is low, knowledge about health is also low</a:t>
            </a:r>
          </a:p>
          <a:p>
            <a:pPr lvl="1"/>
            <a:r>
              <a:rPr lang="en-US" dirty="0"/>
              <a:t>If parents did not attend college, it is less likely that the child will</a:t>
            </a:r>
          </a:p>
        </p:txBody>
      </p:sp>
    </p:spTree>
    <p:extLst>
      <p:ext uri="{BB962C8B-B14F-4D97-AF65-F5344CB8AC3E}">
        <p14:creationId xmlns:p14="http://schemas.microsoft.com/office/powerpoint/2010/main" val="51942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sp>
        <p:nvSpPr>
          <p:cNvPr id="3" name="Content Placeholder 2"/>
          <p:cNvSpPr>
            <a:spLocks noGrp="1"/>
          </p:cNvSpPr>
          <p:nvPr>
            <p:ph idx="1"/>
          </p:nvPr>
        </p:nvSpPr>
        <p:spPr/>
        <p:txBody>
          <a:bodyPr/>
          <a:lstStyle/>
          <a:p>
            <a:r>
              <a:rPr lang="en-US" dirty="0"/>
              <a:t>High school graduation barriers to consider</a:t>
            </a:r>
          </a:p>
          <a:p>
            <a:pPr lvl="1"/>
            <a:r>
              <a:rPr lang="en-US" dirty="0"/>
              <a:t>Persons who do not graduate from high school are less likely to obtain employment that will support them and/or their families.</a:t>
            </a:r>
          </a:p>
          <a:p>
            <a:pPr lvl="1"/>
            <a:r>
              <a:rPr lang="en-US" dirty="0"/>
              <a:t>High schools with less funding rarely provide advanced or honors classes</a:t>
            </a:r>
          </a:p>
          <a:p>
            <a:r>
              <a:rPr lang="en-US" dirty="0"/>
              <a:t>Language and literacy barriers to consider</a:t>
            </a:r>
          </a:p>
          <a:p>
            <a:pPr lvl="1"/>
            <a:r>
              <a:rPr lang="en-US" dirty="0"/>
              <a:t>Health literacy is linked to overall literacy</a:t>
            </a:r>
          </a:p>
        </p:txBody>
      </p:sp>
    </p:spTree>
    <p:extLst>
      <p:ext uri="{BB962C8B-B14F-4D97-AF65-F5344CB8AC3E}">
        <p14:creationId xmlns:p14="http://schemas.microsoft.com/office/powerpoint/2010/main" val="409102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2F1E-B09B-4F46-80A3-F0CF8FE00276}"/>
              </a:ext>
            </a:extLst>
          </p:cNvPr>
          <p:cNvSpPr>
            <a:spLocks noGrp="1"/>
          </p:cNvSpPr>
          <p:nvPr>
            <p:ph type="title"/>
          </p:nvPr>
        </p:nvSpPr>
        <p:spPr/>
        <p:txBody>
          <a:bodyPr>
            <a:normAutofit fontScale="90000"/>
          </a:bodyPr>
          <a:lstStyle/>
          <a:p>
            <a:r>
              <a:rPr lang="en-US" dirty="0"/>
              <a:t>Percent of Children &lt;3 Served by </a:t>
            </a:r>
            <a:br>
              <a:rPr lang="en-US" dirty="0"/>
            </a:br>
            <a:r>
              <a:rPr lang="en-US" dirty="0"/>
              <a:t>Early Steps, Madison County and Florida</a:t>
            </a:r>
          </a:p>
        </p:txBody>
      </p:sp>
      <p:graphicFrame>
        <p:nvGraphicFramePr>
          <p:cNvPr id="6" name="Content Placeholder 5">
            <a:extLst>
              <a:ext uri="{FF2B5EF4-FFF2-40B4-BE49-F238E27FC236}">
                <a16:creationId xmlns:a16="http://schemas.microsoft.com/office/drawing/2014/main" id="{812051C6-A19E-4EBE-B0F1-1EBD8C011ABE}"/>
              </a:ext>
            </a:extLst>
          </p:cNvPr>
          <p:cNvGraphicFramePr>
            <a:graphicFrameLocks noGrp="1"/>
          </p:cNvGraphicFramePr>
          <p:nvPr>
            <p:ph idx="1"/>
          </p:nvPr>
        </p:nvGraphicFramePr>
        <p:xfrm>
          <a:off x="388938" y="1604963"/>
          <a:ext cx="11369675" cy="4500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921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817123" y="1556426"/>
            <a:ext cx="10519125" cy="4884478"/>
          </a:xfrm>
        </p:spPr>
        <p:txBody>
          <a:bodyPr>
            <a:normAutofit/>
          </a:bodyPr>
          <a:lstStyle/>
          <a:p>
            <a:r>
              <a:rPr lang="en-US" sz="3200" dirty="0"/>
              <a:t>The Social Determinants of Health were introduced to the public through the Healthy People 2020 initiative.</a:t>
            </a:r>
          </a:p>
          <a:p>
            <a:r>
              <a:rPr lang="en-US" sz="3200" dirty="0"/>
              <a:t>Healthy People 2020 Goal:  Create social and physical environments that promote good health for all.</a:t>
            </a:r>
          </a:p>
          <a:p>
            <a:r>
              <a:rPr lang="en-US" sz="3200" dirty="0"/>
              <a:t>Healthy People 2020 Social Determinants of Health definition, “Conditions in the environments in which people are born, live, learn, work, play, worship, and age that affect a wide range of health, functioning, and quality-of-life outcomes and risks.”</a:t>
            </a:r>
          </a:p>
        </p:txBody>
      </p:sp>
    </p:spTree>
    <p:extLst>
      <p:ext uri="{BB962C8B-B14F-4D97-AF65-F5344CB8AC3E}">
        <p14:creationId xmlns:p14="http://schemas.microsoft.com/office/powerpoint/2010/main" val="1049614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B8BF-0D70-49BE-B64E-BC9A768C7CD1}"/>
              </a:ext>
            </a:extLst>
          </p:cNvPr>
          <p:cNvSpPr>
            <a:spLocks noGrp="1"/>
          </p:cNvSpPr>
          <p:nvPr>
            <p:ph type="title"/>
          </p:nvPr>
        </p:nvSpPr>
        <p:spPr>
          <a:xfrm>
            <a:off x="1153140" y="356470"/>
            <a:ext cx="10519125" cy="962526"/>
          </a:xfrm>
        </p:spPr>
        <p:txBody>
          <a:bodyPr>
            <a:noAutofit/>
          </a:bodyPr>
          <a:lstStyle/>
          <a:p>
            <a:r>
              <a:rPr lang="en-US" sz="3500" dirty="0"/>
              <a:t>Percent of Elementary School Students Not Promoted, 2000-2018, Madison County and Florida</a:t>
            </a:r>
          </a:p>
        </p:txBody>
      </p:sp>
      <p:sp>
        <p:nvSpPr>
          <p:cNvPr id="3" name="Content Placeholder 2">
            <a:extLst>
              <a:ext uri="{FF2B5EF4-FFF2-40B4-BE49-F238E27FC236}">
                <a16:creationId xmlns:a16="http://schemas.microsoft.com/office/drawing/2014/main" id="{C313E6E3-39DA-4871-8C3D-349ECF8D820C}"/>
              </a:ext>
            </a:extLst>
          </p:cNvPr>
          <p:cNvSpPr>
            <a:spLocks noGrp="1"/>
          </p:cNvSpPr>
          <p:nvPr>
            <p:ph idx="1"/>
          </p:nvPr>
        </p:nvSpPr>
        <p:spPr>
          <a:xfrm>
            <a:off x="434288" y="1720983"/>
            <a:ext cx="4653759" cy="4299284"/>
          </a:xfrm>
        </p:spPr>
        <p:txBody>
          <a:bodyPr>
            <a:normAutofit fontScale="92500" lnSpcReduction="10000"/>
          </a:bodyPr>
          <a:lstStyle/>
          <a:p>
            <a:r>
              <a:rPr lang="en-US" dirty="0"/>
              <a:t>The percent of Madison County elementary school students not promoted increased to 12.9% in 2018 from 5.7% in 2017 </a:t>
            </a:r>
          </a:p>
          <a:p>
            <a:r>
              <a:rPr lang="en-US" dirty="0"/>
              <a:t>Florida’s percent of elementary school students not promoted was 3.4% for 2017 and 3.2% in 2018</a:t>
            </a:r>
          </a:p>
          <a:p>
            <a:r>
              <a:rPr lang="en-US" dirty="0"/>
              <a:t>Data are not available by gender or race/ethnicity</a:t>
            </a:r>
          </a:p>
        </p:txBody>
      </p:sp>
      <p:graphicFrame>
        <p:nvGraphicFramePr>
          <p:cNvPr id="4" name="Chart 3">
            <a:extLst>
              <a:ext uri="{FF2B5EF4-FFF2-40B4-BE49-F238E27FC236}">
                <a16:creationId xmlns:a16="http://schemas.microsoft.com/office/drawing/2014/main" id="{9C0311A2-FBA2-4A96-BBD6-FE68B7DE4CA8}"/>
              </a:ext>
            </a:extLst>
          </p:cNvPr>
          <p:cNvGraphicFramePr>
            <a:graphicFrameLocks/>
          </p:cNvGraphicFramePr>
          <p:nvPr>
            <p:extLst>
              <p:ext uri="{D42A27DB-BD31-4B8C-83A1-F6EECF244321}">
                <p14:modId xmlns:p14="http://schemas.microsoft.com/office/powerpoint/2010/main" val="1531616932"/>
              </p:ext>
            </p:extLst>
          </p:nvPr>
        </p:nvGraphicFramePr>
        <p:xfrm>
          <a:off x="4880611" y="1601293"/>
          <a:ext cx="6692594" cy="4538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178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D557-32A2-4817-A318-CF325CC8E1F6}"/>
              </a:ext>
            </a:extLst>
          </p:cNvPr>
          <p:cNvSpPr>
            <a:spLocks noGrp="1"/>
          </p:cNvSpPr>
          <p:nvPr>
            <p:ph type="title"/>
          </p:nvPr>
        </p:nvSpPr>
        <p:spPr/>
        <p:txBody>
          <a:bodyPr>
            <a:noAutofit/>
          </a:bodyPr>
          <a:lstStyle/>
          <a:p>
            <a:r>
              <a:rPr lang="en-US" sz="3900" dirty="0"/>
              <a:t>3rd Grade FSA Passing Scores for English and Mathematics, Madison County and Florida</a:t>
            </a:r>
          </a:p>
        </p:txBody>
      </p:sp>
      <p:graphicFrame>
        <p:nvGraphicFramePr>
          <p:cNvPr id="4" name="Content Placeholder 3">
            <a:extLst>
              <a:ext uri="{FF2B5EF4-FFF2-40B4-BE49-F238E27FC236}">
                <a16:creationId xmlns:a16="http://schemas.microsoft.com/office/drawing/2014/main" id="{8C72757A-8449-4F8E-94C7-454459F6F1C0}"/>
              </a:ext>
            </a:extLst>
          </p:cNvPr>
          <p:cNvGraphicFramePr>
            <a:graphicFrameLocks noGrp="1"/>
          </p:cNvGraphicFramePr>
          <p:nvPr>
            <p:ph idx="1"/>
          </p:nvPr>
        </p:nvGraphicFramePr>
        <p:xfrm>
          <a:off x="1791076" y="1494135"/>
          <a:ext cx="8609847" cy="2194560"/>
        </p:xfrm>
        <a:graphic>
          <a:graphicData uri="http://schemas.openxmlformats.org/drawingml/2006/table">
            <a:tbl>
              <a:tblPr firstRow="1" bandRow="1">
                <a:tableStyleId>{5C22544A-7EE6-4342-B048-85BDC9FD1C3A}</a:tableStyleId>
              </a:tblPr>
              <a:tblGrid>
                <a:gridCol w="2869949">
                  <a:extLst>
                    <a:ext uri="{9D8B030D-6E8A-4147-A177-3AD203B41FA5}">
                      <a16:colId xmlns:a16="http://schemas.microsoft.com/office/drawing/2014/main" val="1724873998"/>
                    </a:ext>
                  </a:extLst>
                </a:gridCol>
                <a:gridCol w="2869949">
                  <a:extLst>
                    <a:ext uri="{9D8B030D-6E8A-4147-A177-3AD203B41FA5}">
                      <a16:colId xmlns:a16="http://schemas.microsoft.com/office/drawing/2014/main" val="327333926"/>
                    </a:ext>
                  </a:extLst>
                </a:gridCol>
                <a:gridCol w="2869949">
                  <a:extLst>
                    <a:ext uri="{9D8B030D-6E8A-4147-A177-3AD203B41FA5}">
                      <a16:colId xmlns:a16="http://schemas.microsoft.com/office/drawing/2014/main" val="728660783"/>
                    </a:ext>
                  </a:extLst>
                </a:gridCol>
              </a:tblGrid>
              <a:tr h="0">
                <a:tc>
                  <a:txBody>
                    <a:bodyPr/>
                    <a:lstStyle/>
                    <a:p>
                      <a:pPr algn="ctr"/>
                      <a:r>
                        <a:rPr lang="en-US" dirty="0"/>
                        <a:t>School Year</a:t>
                      </a:r>
                    </a:p>
                  </a:txBody>
                  <a:tcPr/>
                </a:tc>
                <a:tc>
                  <a:txBody>
                    <a:bodyPr/>
                    <a:lstStyle/>
                    <a:p>
                      <a:pPr algn="ctr"/>
                      <a:r>
                        <a:rPr lang="en-US" dirty="0"/>
                        <a:t>Madison County (%)</a:t>
                      </a:r>
                    </a:p>
                  </a:txBody>
                  <a:tcPr/>
                </a:tc>
                <a:tc>
                  <a:txBody>
                    <a:bodyPr/>
                    <a:lstStyle/>
                    <a:p>
                      <a:pPr algn="ctr"/>
                      <a:r>
                        <a:rPr lang="en-US" dirty="0"/>
                        <a:t>Florida (%)</a:t>
                      </a:r>
                    </a:p>
                  </a:txBody>
                  <a:tcPr/>
                </a:tc>
                <a:extLst>
                  <a:ext uri="{0D108BD9-81ED-4DB2-BD59-A6C34878D82A}">
                    <a16:rowId xmlns:a16="http://schemas.microsoft.com/office/drawing/2014/main" val="3276436089"/>
                  </a:ext>
                </a:extLst>
              </a:tr>
              <a:tr h="340402">
                <a:tc>
                  <a:txBody>
                    <a:bodyPr/>
                    <a:lstStyle/>
                    <a:p>
                      <a:pPr algn="ctr"/>
                      <a:r>
                        <a:rPr lang="en-US" dirty="0">
                          <a:solidFill>
                            <a:schemeClr val="accent2">
                              <a:lumMod val="50000"/>
                            </a:schemeClr>
                          </a:solidFill>
                        </a:rPr>
                        <a:t>2014-15</a:t>
                      </a:r>
                    </a:p>
                  </a:txBody>
                  <a:tcPr/>
                </a:tc>
                <a:tc>
                  <a:txBody>
                    <a:bodyPr/>
                    <a:lstStyle/>
                    <a:p>
                      <a:pPr algn="ctr"/>
                      <a:r>
                        <a:rPr lang="en-US" dirty="0">
                          <a:solidFill>
                            <a:schemeClr val="accent2">
                              <a:lumMod val="50000"/>
                            </a:schemeClr>
                          </a:solidFill>
                        </a:rPr>
                        <a:t>43</a:t>
                      </a:r>
                    </a:p>
                  </a:txBody>
                  <a:tcPr/>
                </a:tc>
                <a:tc>
                  <a:txBody>
                    <a:bodyPr/>
                    <a:lstStyle/>
                    <a:p>
                      <a:pPr algn="ctr"/>
                      <a:r>
                        <a:rPr lang="en-US" dirty="0">
                          <a:solidFill>
                            <a:schemeClr val="accent2">
                              <a:lumMod val="50000"/>
                            </a:schemeClr>
                          </a:solidFill>
                        </a:rPr>
                        <a:t>54</a:t>
                      </a:r>
                    </a:p>
                  </a:txBody>
                  <a:tcPr/>
                </a:tc>
                <a:extLst>
                  <a:ext uri="{0D108BD9-81ED-4DB2-BD59-A6C34878D82A}">
                    <a16:rowId xmlns:a16="http://schemas.microsoft.com/office/drawing/2014/main" val="1176178120"/>
                  </a:ext>
                </a:extLst>
              </a:tr>
              <a:tr h="340402">
                <a:tc>
                  <a:txBody>
                    <a:bodyPr/>
                    <a:lstStyle/>
                    <a:p>
                      <a:pPr algn="ctr"/>
                      <a:r>
                        <a:rPr lang="en-US" dirty="0">
                          <a:solidFill>
                            <a:schemeClr val="accent2">
                              <a:lumMod val="50000"/>
                            </a:schemeClr>
                          </a:solidFill>
                        </a:rPr>
                        <a:t>2015-16</a:t>
                      </a:r>
                    </a:p>
                  </a:txBody>
                  <a:tcPr/>
                </a:tc>
                <a:tc>
                  <a:txBody>
                    <a:bodyPr/>
                    <a:lstStyle/>
                    <a:p>
                      <a:pPr algn="ctr"/>
                      <a:r>
                        <a:rPr lang="en-US" dirty="0">
                          <a:solidFill>
                            <a:schemeClr val="accent2">
                              <a:lumMod val="50000"/>
                            </a:schemeClr>
                          </a:solidFill>
                        </a:rPr>
                        <a:t>47</a:t>
                      </a:r>
                    </a:p>
                  </a:txBody>
                  <a:tcPr/>
                </a:tc>
                <a:tc>
                  <a:txBody>
                    <a:bodyPr/>
                    <a:lstStyle/>
                    <a:p>
                      <a:pPr algn="ctr"/>
                      <a:r>
                        <a:rPr lang="en-US" dirty="0">
                          <a:solidFill>
                            <a:schemeClr val="accent2">
                              <a:lumMod val="50000"/>
                            </a:schemeClr>
                          </a:solidFill>
                        </a:rPr>
                        <a:t>54</a:t>
                      </a:r>
                    </a:p>
                  </a:txBody>
                  <a:tcPr/>
                </a:tc>
                <a:extLst>
                  <a:ext uri="{0D108BD9-81ED-4DB2-BD59-A6C34878D82A}">
                    <a16:rowId xmlns:a16="http://schemas.microsoft.com/office/drawing/2014/main" val="3895977794"/>
                  </a:ext>
                </a:extLst>
              </a:tr>
              <a:tr h="340402">
                <a:tc>
                  <a:txBody>
                    <a:bodyPr/>
                    <a:lstStyle/>
                    <a:p>
                      <a:pPr algn="ctr"/>
                      <a:r>
                        <a:rPr lang="en-US" dirty="0">
                          <a:solidFill>
                            <a:schemeClr val="accent2">
                              <a:lumMod val="50000"/>
                            </a:schemeClr>
                          </a:solidFill>
                        </a:rPr>
                        <a:t>2016-17</a:t>
                      </a:r>
                    </a:p>
                  </a:txBody>
                  <a:tcPr/>
                </a:tc>
                <a:tc>
                  <a:txBody>
                    <a:bodyPr/>
                    <a:lstStyle/>
                    <a:p>
                      <a:pPr algn="ctr"/>
                      <a:r>
                        <a:rPr lang="en-US" dirty="0">
                          <a:solidFill>
                            <a:schemeClr val="accent2">
                              <a:lumMod val="50000"/>
                            </a:schemeClr>
                          </a:solidFill>
                        </a:rPr>
                        <a:t>55</a:t>
                      </a:r>
                    </a:p>
                  </a:txBody>
                  <a:tcPr/>
                </a:tc>
                <a:tc>
                  <a:txBody>
                    <a:bodyPr/>
                    <a:lstStyle/>
                    <a:p>
                      <a:pPr algn="ctr"/>
                      <a:r>
                        <a:rPr lang="en-US" dirty="0">
                          <a:solidFill>
                            <a:schemeClr val="accent2">
                              <a:lumMod val="50000"/>
                            </a:schemeClr>
                          </a:solidFill>
                        </a:rPr>
                        <a:t>58</a:t>
                      </a:r>
                    </a:p>
                  </a:txBody>
                  <a:tcPr/>
                </a:tc>
                <a:extLst>
                  <a:ext uri="{0D108BD9-81ED-4DB2-BD59-A6C34878D82A}">
                    <a16:rowId xmlns:a16="http://schemas.microsoft.com/office/drawing/2014/main" val="3286269139"/>
                  </a:ext>
                </a:extLst>
              </a:tr>
              <a:tr h="340402">
                <a:tc>
                  <a:txBody>
                    <a:bodyPr/>
                    <a:lstStyle/>
                    <a:p>
                      <a:pPr algn="ctr"/>
                      <a:r>
                        <a:rPr lang="en-US" dirty="0">
                          <a:solidFill>
                            <a:schemeClr val="accent2">
                              <a:lumMod val="50000"/>
                            </a:schemeClr>
                          </a:solidFill>
                        </a:rPr>
                        <a:t>2017-18</a:t>
                      </a:r>
                    </a:p>
                  </a:txBody>
                  <a:tcPr/>
                </a:tc>
                <a:tc>
                  <a:txBody>
                    <a:bodyPr/>
                    <a:lstStyle/>
                    <a:p>
                      <a:pPr algn="ctr"/>
                      <a:r>
                        <a:rPr lang="en-US" dirty="0">
                          <a:solidFill>
                            <a:schemeClr val="accent2">
                              <a:lumMod val="50000"/>
                            </a:schemeClr>
                          </a:solidFill>
                        </a:rPr>
                        <a:t>55</a:t>
                      </a:r>
                    </a:p>
                  </a:txBody>
                  <a:tcPr/>
                </a:tc>
                <a:tc>
                  <a:txBody>
                    <a:bodyPr/>
                    <a:lstStyle/>
                    <a:p>
                      <a:pPr algn="ctr"/>
                      <a:r>
                        <a:rPr lang="en-US" dirty="0">
                          <a:solidFill>
                            <a:schemeClr val="accent2">
                              <a:lumMod val="50000"/>
                            </a:schemeClr>
                          </a:solidFill>
                        </a:rPr>
                        <a:t>57</a:t>
                      </a:r>
                    </a:p>
                  </a:txBody>
                  <a:tcPr/>
                </a:tc>
                <a:extLst>
                  <a:ext uri="{0D108BD9-81ED-4DB2-BD59-A6C34878D82A}">
                    <a16:rowId xmlns:a16="http://schemas.microsoft.com/office/drawing/2014/main" val="372580401"/>
                  </a:ext>
                </a:extLst>
              </a:tr>
              <a:tr h="340402">
                <a:tc>
                  <a:txBody>
                    <a:bodyPr/>
                    <a:lstStyle/>
                    <a:p>
                      <a:pPr algn="ctr"/>
                      <a:r>
                        <a:rPr lang="en-US" dirty="0">
                          <a:solidFill>
                            <a:schemeClr val="accent2">
                              <a:lumMod val="50000"/>
                            </a:schemeClr>
                          </a:solidFill>
                        </a:rPr>
                        <a:t>2018-19</a:t>
                      </a:r>
                    </a:p>
                  </a:txBody>
                  <a:tcPr/>
                </a:tc>
                <a:tc>
                  <a:txBody>
                    <a:bodyPr/>
                    <a:lstStyle/>
                    <a:p>
                      <a:pPr algn="ctr"/>
                      <a:r>
                        <a:rPr lang="en-US" dirty="0">
                          <a:solidFill>
                            <a:schemeClr val="accent2">
                              <a:lumMod val="50000"/>
                            </a:schemeClr>
                          </a:solidFill>
                        </a:rPr>
                        <a:t>40</a:t>
                      </a:r>
                    </a:p>
                  </a:txBody>
                  <a:tcPr/>
                </a:tc>
                <a:tc>
                  <a:txBody>
                    <a:bodyPr/>
                    <a:lstStyle/>
                    <a:p>
                      <a:pPr algn="ctr"/>
                      <a:r>
                        <a:rPr lang="en-US" dirty="0">
                          <a:solidFill>
                            <a:schemeClr val="accent2">
                              <a:lumMod val="50000"/>
                            </a:schemeClr>
                          </a:solidFill>
                        </a:rPr>
                        <a:t>58</a:t>
                      </a:r>
                    </a:p>
                  </a:txBody>
                  <a:tcPr/>
                </a:tc>
                <a:extLst>
                  <a:ext uri="{0D108BD9-81ED-4DB2-BD59-A6C34878D82A}">
                    <a16:rowId xmlns:a16="http://schemas.microsoft.com/office/drawing/2014/main" val="1579517103"/>
                  </a:ext>
                </a:extLst>
              </a:tr>
            </a:tbl>
          </a:graphicData>
        </a:graphic>
      </p:graphicFrame>
      <p:graphicFrame>
        <p:nvGraphicFramePr>
          <p:cNvPr id="5" name="Content Placeholder 3">
            <a:extLst>
              <a:ext uri="{FF2B5EF4-FFF2-40B4-BE49-F238E27FC236}">
                <a16:creationId xmlns:a16="http://schemas.microsoft.com/office/drawing/2014/main" id="{4A04B145-418E-4612-B537-58DD3C3C1B46}"/>
              </a:ext>
            </a:extLst>
          </p:cNvPr>
          <p:cNvGraphicFramePr>
            <a:graphicFrameLocks/>
          </p:cNvGraphicFramePr>
          <p:nvPr/>
        </p:nvGraphicFramePr>
        <p:xfrm>
          <a:off x="1791076" y="3856543"/>
          <a:ext cx="8609847" cy="2194560"/>
        </p:xfrm>
        <a:graphic>
          <a:graphicData uri="http://schemas.openxmlformats.org/drawingml/2006/table">
            <a:tbl>
              <a:tblPr firstRow="1" bandRow="1">
                <a:tableStyleId>{5C22544A-7EE6-4342-B048-85BDC9FD1C3A}</a:tableStyleId>
              </a:tblPr>
              <a:tblGrid>
                <a:gridCol w="2869949">
                  <a:extLst>
                    <a:ext uri="{9D8B030D-6E8A-4147-A177-3AD203B41FA5}">
                      <a16:colId xmlns:a16="http://schemas.microsoft.com/office/drawing/2014/main" val="1724873998"/>
                    </a:ext>
                  </a:extLst>
                </a:gridCol>
                <a:gridCol w="2869949">
                  <a:extLst>
                    <a:ext uri="{9D8B030D-6E8A-4147-A177-3AD203B41FA5}">
                      <a16:colId xmlns:a16="http://schemas.microsoft.com/office/drawing/2014/main" val="327333926"/>
                    </a:ext>
                  </a:extLst>
                </a:gridCol>
                <a:gridCol w="2869949">
                  <a:extLst>
                    <a:ext uri="{9D8B030D-6E8A-4147-A177-3AD203B41FA5}">
                      <a16:colId xmlns:a16="http://schemas.microsoft.com/office/drawing/2014/main" val="728660783"/>
                    </a:ext>
                  </a:extLst>
                </a:gridCol>
              </a:tblGrid>
              <a:tr h="340402">
                <a:tc>
                  <a:txBody>
                    <a:bodyPr/>
                    <a:lstStyle/>
                    <a:p>
                      <a:pPr algn="ctr"/>
                      <a:r>
                        <a:rPr lang="en-US"/>
                        <a:t>School Year</a:t>
                      </a:r>
                      <a:endParaRPr lang="en-US" dirty="0"/>
                    </a:p>
                  </a:txBody>
                  <a:tcPr/>
                </a:tc>
                <a:tc>
                  <a:txBody>
                    <a:bodyPr/>
                    <a:lstStyle/>
                    <a:p>
                      <a:pPr algn="ctr"/>
                      <a:r>
                        <a:rPr lang="en-US" dirty="0"/>
                        <a:t>Madison County (%)</a:t>
                      </a:r>
                    </a:p>
                  </a:txBody>
                  <a:tcPr/>
                </a:tc>
                <a:tc>
                  <a:txBody>
                    <a:bodyPr/>
                    <a:lstStyle/>
                    <a:p>
                      <a:pPr algn="ctr"/>
                      <a:r>
                        <a:rPr lang="en-US" dirty="0"/>
                        <a:t>Florida (%)</a:t>
                      </a:r>
                    </a:p>
                  </a:txBody>
                  <a:tcPr/>
                </a:tc>
                <a:extLst>
                  <a:ext uri="{0D108BD9-81ED-4DB2-BD59-A6C34878D82A}">
                    <a16:rowId xmlns:a16="http://schemas.microsoft.com/office/drawing/2014/main" val="3276436089"/>
                  </a:ext>
                </a:extLst>
              </a:tr>
              <a:tr h="340402">
                <a:tc>
                  <a:txBody>
                    <a:bodyPr/>
                    <a:lstStyle/>
                    <a:p>
                      <a:pPr algn="ctr"/>
                      <a:r>
                        <a:rPr lang="en-US" dirty="0">
                          <a:solidFill>
                            <a:schemeClr val="accent2">
                              <a:lumMod val="50000"/>
                            </a:schemeClr>
                          </a:solidFill>
                        </a:rPr>
                        <a:t>2014-15</a:t>
                      </a:r>
                    </a:p>
                  </a:txBody>
                  <a:tcPr/>
                </a:tc>
                <a:tc>
                  <a:txBody>
                    <a:bodyPr/>
                    <a:lstStyle/>
                    <a:p>
                      <a:pPr algn="ctr"/>
                      <a:r>
                        <a:rPr lang="en-US" dirty="0">
                          <a:solidFill>
                            <a:schemeClr val="accent2">
                              <a:lumMod val="50000"/>
                            </a:schemeClr>
                          </a:solidFill>
                        </a:rPr>
                        <a:t>40</a:t>
                      </a:r>
                    </a:p>
                  </a:txBody>
                  <a:tcPr/>
                </a:tc>
                <a:tc>
                  <a:txBody>
                    <a:bodyPr/>
                    <a:lstStyle/>
                    <a:p>
                      <a:pPr algn="ctr"/>
                      <a:r>
                        <a:rPr lang="en-US" dirty="0">
                          <a:solidFill>
                            <a:schemeClr val="accent2">
                              <a:lumMod val="50000"/>
                            </a:schemeClr>
                          </a:solidFill>
                        </a:rPr>
                        <a:t>59</a:t>
                      </a:r>
                    </a:p>
                  </a:txBody>
                  <a:tcPr/>
                </a:tc>
                <a:extLst>
                  <a:ext uri="{0D108BD9-81ED-4DB2-BD59-A6C34878D82A}">
                    <a16:rowId xmlns:a16="http://schemas.microsoft.com/office/drawing/2014/main" val="1176178120"/>
                  </a:ext>
                </a:extLst>
              </a:tr>
              <a:tr h="340402">
                <a:tc>
                  <a:txBody>
                    <a:bodyPr/>
                    <a:lstStyle/>
                    <a:p>
                      <a:pPr algn="ctr"/>
                      <a:r>
                        <a:rPr lang="en-US" dirty="0">
                          <a:solidFill>
                            <a:schemeClr val="accent2">
                              <a:lumMod val="50000"/>
                            </a:schemeClr>
                          </a:solidFill>
                        </a:rPr>
                        <a:t>2015-16</a:t>
                      </a:r>
                    </a:p>
                  </a:txBody>
                  <a:tcPr/>
                </a:tc>
                <a:tc>
                  <a:txBody>
                    <a:bodyPr/>
                    <a:lstStyle/>
                    <a:p>
                      <a:pPr algn="ctr"/>
                      <a:r>
                        <a:rPr lang="en-US" dirty="0">
                          <a:solidFill>
                            <a:schemeClr val="accent2">
                              <a:lumMod val="50000"/>
                            </a:schemeClr>
                          </a:solidFill>
                        </a:rPr>
                        <a:t>63</a:t>
                      </a:r>
                    </a:p>
                  </a:txBody>
                  <a:tcPr/>
                </a:tc>
                <a:tc>
                  <a:txBody>
                    <a:bodyPr/>
                    <a:lstStyle/>
                    <a:p>
                      <a:pPr algn="ctr"/>
                      <a:r>
                        <a:rPr lang="en-US" dirty="0">
                          <a:solidFill>
                            <a:schemeClr val="accent2">
                              <a:lumMod val="50000"/>
                            </a:schemeClr>
                          </a:solidFill>
                        </a:rPr>
                        <a:t>61</a:t>
                      </a:r>
                    </a:p>
                  </a:txBody>
                  <a:tcPr/>
                </a:tc>
                <a:extLst>
                  <a:ext uri="{0D108BD9-81ED-4DB2-BD59-A6C34878D82A}">
                    <a16:rowId xmlns:a16="http://schemas.microsoft.com/office/drawing/2014/main" val="3895977794"/>
                  </a:ext>
                </a:extLst>
              </a:tr>
              <a:tr h="340402">
                <a:tc>
                  <a:txBody>
                    <a:bodyPr/>
                    <a:lstStyle/>
                    <a:p>
                      <a:pPr algn="ctr"/>
                      <a:r>
                        <a:rPr lang="en-US" dirty="0">
                          <a:solidFill>
                            <a:schemeClr val="accent2">
                              <a:lumMod val="50000"/>
                            </a:schemeClr>
                          </a:solidFill>
                        </a:rPr>
                        <a:t>2016-17</a:t>
                      </a:r>
                    </a:p>
                  </a:txBody>
                  <a:tcPr/>
                </a:tc>
                <a:tc>
                  <a:txBody>
                    <a:bodyPr/>
                    <a:lstStyle/>
                    <a:p>
                      <a:pPr algn="ctr"/>
                      <a:r>
                        <a:rPr lang="en-US" dirty="0">
                          <a:solidFill>
                            <a:schemeClr val="accent2">
                              <a:lumMod val="50000"/>
                            </a:schemeClr>
                          </a:solidFill>
                        </a:rPr>
                        <a:t>66</a:t>
                      </a:r>
                    </a:p>
                  </a:txBody>
                  <a:tcPr/>
                </a:tc>
                <a:tc>
                  <a:txBody>
                    <a:bodyPr/>
                    <a:lstStyle/>
                    <a:p>
                      <a:pPr algn="ctr"/>
                      <a:r>
                        <a:rPr lang="en-US" dirty="0">
                          <a:solidFill>
                            <a:schemeClr val="accent2">
                              <a:lumMod val="50000"/>
                            </a:schemeClr>
                          </a:solidFill>
                        </a:rPr>
                        <a:t>62</a:t>
                      </a:r>
                    </a:p>
                  </a:txBody>
                  <a:tcPr/>
                </a:tc>
                <a:extLst>
                  <a:ext uri="{0D108BD9-81ED-4DB2-BD59-A6C34878D82A}">
                    <a16:rowId xmlns:a16="http://schemas.microsoft.com/office/drawing/2014/main" val="3286269139"/>
                  </a:ext>
                </a:extLst>
              </a:tr>
              <a:tr h="340402">
                <a:tc>
                  <a:txBody>
                    <a:bodyPr/>
                    <a:lstStyle/>
                    <a:p>
                      <a:pPr algn="ctr"/>
                      <a:r>
                        <a:rPr lang="en-US" dirty="0">
                          <a:solidFill>
                            <a:schemeClr val="accent2">
                              <a:lumMod val="50000"/>
                            </a:schemeClr>
                          </a:solidFill>
                        </a:rPr>
                        <a:t>2017-18</a:t>
                      </a:r>
                    </a:p>
                  </a:txBody>
                  <a:tcPr/>
                </a:tc>
                <a:tc>
                  <a:txBody>
                    <a:bodyPr/>
                    <a:lstStyle/>
                    <a:p>
                      <a:pPr algn="ctr"/>
                      <a:r>
                        <a:rPr lang="en-US" dirty="0">
                          <a:solidFill>
                            <a:schemeClr val="accent2">
                              <a:lumMod val="50000"/>
                            </a:schemeClr>
                          </a:solidFill>
                        </a:rPr>
                        <a:t>60</a:t>
                      </a:r>
                    </a:p>
                  </a:txBody>
                  <a:tcPr/>
                </a:tc>
                <a:tc>
                  <a:txBody>
                    <a:bodyPr/>
                    <a:lstStyle/>
                    <a:p>
                      <a:pPr algn="ctr"/>
                      <a:r>
                        <a:rPr lang="en-US" dirty="0">
                          <a:solidFill>
                            <a:schemeClr val="accent2">
                              <a:lumMod val="50000"/>
                            </a:schemeClr>
                          </a:solidFill>
                        </a:rPr>
                        <a:t>62</a:t>
                      </a:r>
                    </a:p>
                  </a:txBody>
                  <a:tcPr/>
                </a:tc>
                <a:extLst>
                  <a:ext uri="{0D108BD9-81ED-4DB2-BD59-A6C34878D82A}">
                    <a16:rowId xmlns:a16="http://schemas.microsoft.com/office/drawing/2014/main" val="3054647673"/>
                  </a:ext>
                </a:extLst>
              </a:tr>
              <a:tr h="340402">
                <a:tc>
                  <a:txBody>
                    <a:bodyPr/>
                    <a:lstStyle/>
                    <a:p>
                      <a:pPr algn="ctr"/>
                      <a:r>
                        <a:rPr lang="en-US" dirty="0">
                          <a:solidFill>
                            <a:schemeClr val="accent2">
                              <a:lumMod val="50000"/>
                            </a:schemeClr>
                          </a:solidFill>
                        </a:rPr>
                        <a:t>2018-19</a:t>
                      </a:r>
                    </a:p>
                  </a:txBody>
                  <a:tcPr/>
                </a:tc>
                <a:tc>
                  <a:txBody>
                    <a:bodyPr/>
                    <a:lstStyle/>
                    <a:p>
                      <a:pPr algn="ctr"/>
                      <a:r>
                        <a:rPr lang="en-US" dirty="0">
                          <a:solidFill>
                            <a:schemeClr val="accent2">
                              <a:lumMod val="50000"/>
                            </a:schemeClr>
                          </a:solidFill>
                        </a:rPr>
                        <a:t>45</a:t>
                      </a:r>
                    </a:p>
                  </a:txBody>
                  <a:tcPr/>
                </a:tc>
                <a:tc>
                  <a:txBody>
                    <a:bodyPr/>
                    <a:lstStyle/>
                    <a:p>
                      <a:pPr algn="ctr"/>
                      <a:r>
                        <a:rPr lang="en-US" dirty="0">
                          <a:solidFill>
                            <a:schemeClr val="accent2">
                              <a:lumMod val="50000"/>
                            </a:schemeClr>
                          </a:solidFill>
                        </a:rPr>
                        <a:t>62</a:t>
                      </a:r>
                    </a:p>
                  </a:txBody>
                  <a:tcPr/>
                </a:tc>
                <a:extLst>
                  <a:ext uri="{0D108BD9-81ED-4DB2-BD59-A6C34878D82A}">
                    <a16:rowId xmlns:a16="http://schemas.microsoft.com/office/drawing/2014/main" val="114901730"/>
                  </a:ext>
                </a:extLst>
              </a:tr>
            </a:tbl>
          </a:graphicData>
        </a:graphic>
      </p:graphicFrame>
      <p:sp>
        <p:nvSpPr>
          <p:cNvPr id="6" name="TextBox 5">
            <a:extLst>
              <a:ext uri="{FF2B5EF4-FFF2-40B4-BE49-F238E27FC236}">
                <a16:creationId xmlns:a16="http://schemas.microsoft.com/office/drawing/2014/main" id="{40846C8F-389B-49BB-BBD0-2173BFBD2EED}"/>
              </a:ext>
            </a:extLst>
          </p:cNvPr>
          <p:cNvSpPr txBox="1"/>
          <p:nvPr/>
        </p:nvSpPr>
        <p:spPr>
          <a:xfrm>
            <a:off x="208251" y="2476196"/>
            <a:ext cx="16745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6294"/>
                </a:solidFill>
                <a:effectLst/>
                <a:uLnTx/>
                <a:uFillTx/>
                <a:latin typeface="Corbel" panose="020B0503020204020204"/>
                <a:ea typeface="+mn-ea"/>
                <a:cs typeface="+mn-cs"/>
              </a:rPr>
              <a:t>English/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6294"/>
                </a:solidFill>
                <a:effectLst/>
                <a:uLnTx/>
                <a:uFillTx/>
                <a:latin typeface="Corbel" panose="020B0503020204020204"/>
                <a:ea typeface="+mn-ea"/>
                <a:cs typeface="+mn-cs"/>
              </a:rPr>
              <a:t>Language Arts</a:t>
            </a:r>
          </a:p>
        </p:txBody>
      </p:sp>
      <p:sp>
        <p:nvSpPr>
          <p:cNvPr id="7" name="TextBox 6">
            <a:extLst>
              <a:ext uri="{FF2B5EF4-FFF2-40B4-BE49-F238E27FC236}">
                <a16:creationId xmlns:a16="http://schemas.microsoft.com/office/drawing/2014/main" id="{7FEAE84D-98C9-4B43-B030-2945B56BCBD7}"/>
              </a:ext>
            </a:extLst>
          </p:cNvPr>
          <p:cNvSpPr txBox="1"/>
          <p:nvPr/>
        </p:nvSpPr>
        <p:spPr>
          <a:xfrm>
            <a:off x="299962" y="4865434"/>
            <a:ext cx="149111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6294"/>
                </a:solidFill>
                <a:effectLst/>
                <a:uLnTx/>
                <a:uFillTx/>
                <a:latin typeface="Corbel" panose="020B0503020204020204"/>
                <a:ea typeface="+mn-ea"/>
                <a:cs typeface="+mn-cs"/>
              </a:rPr>
              <a:t>Mathematics</a:t>
            </a:r>
          </a:p>
        </p:txBody>
      </p:sp>
    </p:spTree>
    <p:extLst>
      <p:ext uri="{BB962C8B-B14F-4D97-AF65-F5344CB8AC3E}">
        <p14:creationId xmlns:p14="http://schemas.microsoft.com/office/powerpoint/2010/main" val="249522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B8BF-0D70-49BE-B64E-BC9A768C7CD1}"/>
              </a:ext>
            </a:extLst>
          </p:cNvPr>
          <p:cNvSpPr>
            <a:spLocks noGrp="1"/>
          </p:cNvSpPr>
          <p:nvPr>
            <p:ph type="title"/>
          </p:nvPr>
        </p:nvSpPr>
        <p:spPr/>
        <p:txBody>
          <a:bodyPr>
            <a:noAutofit/>
          </a:bodyPr>
          <a:lstStyle/>
          <a:p>
            <a:r>
              <a:rPr lang="en-US" sz="3600" dirty="0"/>
              <a:t>Percent of Middle School Students Not Promoted 2000-2018, Madison County and Florida</a:t>
            </a:r>
          </a:p>
        </p:txBody>
      </p:sp>
      <p:sp>
        <p:nvSpPr>
          <p:cNvPr id="3" name="Content Placeholder 2">
            <a:extLst>
              <a:ext uri="{FF2B5EF4-FFF2-40B4-BE49-F238E27FC236}">
                <a16:creationId xmlns:a16="http://schemas.microsoft.com/office/drawing/2014/main" id="{C313E6E3-39DA-4871-8C3D-349ECF8D820C}"/>
              </a:ext>
            </a:extLst>
          </p:cNvPr>
          <p:cNvSpPr>
            <a:spLocks noGrp="1"/>
          </p:cNvSpPr>
          <p:nvPr>
            <p:ph idx="1"/>
          </p:nvPr>
        </p:nvSpPr>
        <p:spPr>
          <a:xfrm>
            <a:off x="434288" y="1720983"/>
            <a:ext cx="4653759" cy="4299284"/>
          </a:xfrm>
        </p:spPr>
        <p:txBody>
          <a:bodyPr>
            <a:normAutofit fontScale="92500" lnSpcReduction="10000"/>
          </a:bodyPr>
          <a:lstStyle/>
          <a:p>
            <a:r>
              <a:rPr lang="en-US" dirty="0"/>
              <a:t>The percent of Madison County middle school students not promoted decreased from 2.1% in 2017 to 1.7% in 2018</a:t>
            </a:r>
          </a:p>
          <a:p>
            <a:r>
              <a:rPr lang="en-US" dirty="0"/>
              <a:t>Florida’s percent of middle school students not promoted decreased from 1.8% in 2017 to 1.6% in 2018</a:t>
            </a:r>
          </a:p>
          <a:p>
            <a:r>
              <a:rPr lang="en-US" dirty="0"/>
              <a:t>Data are not available by gender or race/ethnicity</a:t>
            </a:r>
          </a:p>
        </p:txBody>
      </p:sp>
      <p:graphicFrame>
        <p:nvGraphicFramePr>
          <p:cNvPr id="5" name="Chart 4">
            <a:extLst>
              <a:ext uri="{FF2B5EF4-FFF2-40B4-BE49-F238E27FC236}">
                <a16:creationId xmlns:a16="http://schemas.microsoft.com/office/drawing/2014/main" id="{4B3C0D6E-6104-4DE0-B276-8D2C24FB2C07}"/>
              </a:ext>
            </a:extLst>
          </p:cNvPr>
          <p:cNvGraphicFramePr>
            <a:graphicFrameLocks/>
          </p:cNvGraphicFramePr>
          <p:nvPr/>
        </p:nvGraphicFramePr>
        <p:xfrm>
          <a:off x="5254192" y="1594187"/>
          <a:ext cx="6119814" cy="4357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853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AC9B-B19A-4E1D-B5F2-230F8234AC74}"/>
              </a:ext>
            </a:extLst>
          </p:cNvPr>
          <p:cNvSpPr>
            <a:spLocks noGrp="1"/>
          </p:cNvSpPr>
          <p:nvPr>
            <p:ph type="title"/>
          </p:nvPr>
        </p:nvSpPr>
        <p:spPr/>
        <p:txBody>
          <a:bodyPr>
            <a:normAutofit fontScale="90000"/>
          </a:bodyPr>
          <a:lstStyle/>
          <a:p>
            <a:r>
              <a:rPr lang="en-US" dirty="0"/>
              <a:t>High School Graduation Rates</a:t>
            </a:r>
            <a:br>
              <a:rPr lang="en-US" dirty="0"/>
            </a:br>
            <a:r>
              <a:rPr lang="en-US" dirty="0"/>
              <a:t>2011-2018, Madison County and Florida</a:t>
            </a:r>
          </a:p>
        </p:txBody>
      </p:sp>
      <p:sp>
        <p:nvSpPr>
          <p:cNvPr id="3" name="Content Placeholder 2">
            <a:extLst>
              <a:ext uri="{FF2B5EF4-FFF2-40B4-BE49-F238E27FC236}">
                <a16:creationId xmlns:a16="http://schemas.microsoft.com/office/drawing/2014/main" id="{8DB7658A-8D84-43D2-9EAC-8813A3B918E9}"/>
              </a:ext>
            </a:extLst>
          </p:cNvPr>
          <p:cNvSpPr>
            <a:spLocks noGrp="1"/>
          </p:cNvSpPr>
          <p:nvPr>
            <p:ph idx="1"/>
          </p:nvPr>
        </p:nvSpPr>
        <p:spPr>
          <a:xfrm>
            <a:off x="389021" y="1604212"/>
            <a:ext cx="4753347" cy="4642678"/>
          </a:xfrm>
        </p:spPr>
        <p:txBody>
          <a:bodyPr>
            <a:normAutofit/>
          </a:bodyPr>
          <a:lstStyle/>
          <a:p>
            <a:r>
              <a:rPr lang="en-US" sz="3200" dirty="0"/>
              <a:t>Madison County’s graduation rate increased from 76.7% in 2017-18 to 82.5% in 2018-19</a:t>
            </a:r>
          </a:p>
          <a:p>
            <a:r>
              <a:rPr lang="en-US" sz="3200" dirty="0"/>
              <a:t>Florida’s graduation rate increased slightly from 86.1 % in 2017-18 to 86.9% in 2018-19</a:t>
            </a:r>
          </a:p>
        </p:txBody>
      </p:sp>
      <p:graphicFrame>
        <p:nvGraphicFramePr>
          <p:cNvPr id="4" name="Chart 3">
            <a:extLst>
              <a:ext uri="{FF2B5EF4-FFF2-40B4-BE49-F238E27FC236}">
                <a16:creationId xmlns:a16="http://schemas.microsoft.com/office/drawing/2014/main" id="{C510A065-9CBC-4B94-BC26-91B49666AEF3}"/>
              </a:ext>
            </a:extLst>
          </p:cNvPr>
          <p:cNvGraphicFramePr>
            <a:graphicFrameLocks/>
          </p:cNvGraphicFramePr>
          <p:nvPr/>
        </p:nvGraphicFramePr>
        <p:xfrm>
          <a:off x="5047129" y="1604213"/>
          <a:ext cx="6633883" cy="4642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704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E487-80B9-4510-B625-80679E1FB943}"/>
              </a:ext>
            </a:extLst>
          </p:cNvPr>
          <p:cNvSpPr>
            <a:spLocks noGrp="1"/>
          </p:cNvSpPr>
          <p:nvPr>
            <p:ph type="title"/>
          </p:nvPr>
        </p:nvSpPr>
        <p:spPr/>
        <p:txBody>
          <a:bodyPr>
            <a:noAutofit/>
          </a:bodyPr>
          <a:lstStyle/>
          <a:p>
            <a:r>
              <a:rPr lang="en-US" sz="3600" dirty="0"/>
              <a:t>Graduation Rates by Demographics, 2018-2019 Madison County and Florida</a:t>
            </a:r>
          </a:p>
        </p:txBody>
      </p:sp>
      <p:graphicFrame>
        <p:nvGraphicFramePr>
          <p:cNvPr id="5" name="Content Placeholder 3">
            <a:extLst>
              <a:ext uri="{FF2B5EF4-FFF2-40B4-BE49-F238E27FC236}">
                <a16:creationId xmlns:a16="http://schemas.microsoft.com/office/drawing/2014/main" id="{6EEADBEA-55D1-4233-AD58-C135C279B999}"/>
              </a:ext>
            </a:extLst>
          </p:cNvPr>
          <p:cNvGraphicFramePr>
            <a:graphicFrameLocks noGrp="1"/>
          </p:cNvGraphicFramePr>
          <p:nvPr>
            <p:ph idx="1"/>
          </p:nvPr>
        </p:nvGraphicFramePr>
        <p:xfrm>
          <a:off x="1378699" y="1379622"/>
          <a:ext cx="8609847" cy="1097280"/>
        </p:xfrm>
        <a:graphic>
          <a:graphicData uri="http://schemas.openxmlformats.org/drawingml/2006/table">
            <a:tbl>
              <a:tblPr firstRow="1" bandRow="1">
                <a:tableStyleId>{5C22544A-7EE6-4342-B048-85BDC9FD1C3A}</a:tableStyleId>
              </a:tblPr>
              <a:tblGrid>
                <a:gridCol w="2869949">
                  <a:extLst>
                    <a:ext uri="{9D8B030D-6E8A-4147-A177-3AD203B41FA5}">
                      <a16:colId xmlns:a16="http://schemas.microsoft.com/office/drawing/2014/main" val="1724873998"/>
                    </a:ext>
                  </a:extLst>
                </a:gridCol>
                <a:gridCol w="2869949">
                  <a:extLst>
                    <a:ext uri="{9D8B030D-6E8A-4147-A177-3AD203B41FA5}">
                      <a16:colId xmlns:a16="http://schemas.microsoft.com/office/drawing/2014/main" val="327333926"/>
                    </a:ext>
                  </a:extLst>
                </a:gridCol>
                <a:gridCol w="2869949">
                  <a:extLst>
                    <a:ext uri="{9D8B030D-6E8A-4147-A177-3AD203B41FA5}">
                      <a16:colId xmlns:a16="http://schemas.microsoft.com/office/drawing/2014/main" val="728660783"/>
                    </a:ext>
                  </a:extLst>
                </a:gridCol>
              </a:tblGrid>
              <a:tr h="0">
                <a:tc>
                  <a:txBody>
                    <a:bodyPr/>
                    <a:lstStyle/>
                    <a:p>
                      <a:pPr algn="ctr"/>
                      <a:r>
                        <a:rPr lang="en-US" dirty="0"/>
                        <a:t>Gender</a:t>
                      </a:r>
                    </a:p>
                  </a:txBody>
                  <a:tcPr/>
                </a:tc>
                <a:tc>
                  <a:txBody>
                    <a:bodyPr/>
                    <a:lstStyle/>
                    <a:p>
                      <a:pPr algn="ctr"/>
                      <a:r>
                        <a:rPr lang="en-US" dirty="0"/>
                        <a:t>Madison County (%)</a:t>
                      </a:r>
                    </a:p>
                  </a:txBody>
                  <a:tcPr/>
                </a:tc>
                <a:tc>
                  <a:txBody>
                    <a:bodyPr/>
                    <a:lstStyle/>
                    <a:p>
                      <a:pPr algn="ctr"/>
                      <a:r>
                        <a:rPr lang="en-US" dirty="0"/>
                        <a:t>Florida (%)</a:t>
                      </a:r>
                    </a:p>
                  </a:txBody>
                  <a:tcPr/>
                </a:tc>
                <a:extLst>
                  <a:ext uri="{0D108BD9-81ED-4DB2-BD59-A6C34878D82A}">
                    <a16:rowId xmlns:a16="http://schemas.microsoft.com/office/drawing/2014/main" val="3276436089"/>
                  </a:ext>
                </a:extLst>
              </a:tr>
              <a:tr h="340402">
                <a:tc>
                  <a:txBody>
                    <a:bodyPr/>
                    <a:lstStyle/>
                    <a:p>
                      <a:pPr algn="ctr"/>
                      <a:r>
                        <a:rPr lang="en-US" dirty="0">
                          <a:solidFill>
                            <a:schemeClr val="accent2">
                              <a:lumMod val="50000"/>
                            </a:schemeClr>
                          </a:solidFill>
                        </a:rPr>
                        <a:t>Male</a:t>
                      </a:r>
                    </a:p>
                  </a:txBody>
                  <a:tcPr/>
                </a:tc>
                <a:tc>
                  <a:txBody>
                    <a:bodyPr/>
                    <a:lstStyle/>
                    <a:p>
                      <a:pPr algn="ctr"/>
                      <a:r>
                        <a:rPr lang="en-US" dirty="0">
                          <a:solidFill>
                            <a:schemeClr val="accent2">
                              <a:lumMod val="50000"/>
                            </a:schemeClr>
                          </a:solidFill>
                        </a:rPr>
                        <a:t>81.9</a:t>
                      </a:r>
                    </a:p>
                  </a:txBody>
                  <a:tcPr/>
                </a:tc>
                <a:tc>
                  <a:txBody>
                    <a:bodyPr/>
                    <a:lstStyle/>
                    <a:p>
                      <a:pPr algn="ctr"/>
                      <a:r>
                        <a:rPr lang="en-US" dirty="0">
                          <a:solidFill>
                            <a:schemeClr val="accent2">
                              <a:lumMod val="50000"/>
                            </a:schemeClr>
                          </a:solidFill>
                        </a:rPr>
                        <a:t>83.9</a:t>
                      </a:r>
                    </a:p>
                  </a:txBody>
                  <a:tcPr/>
                </a:tc>
                <a:extLst>
                  <a:ext uri="{0D108BD9-81ED-4DB2-BD59-A6C34878D82A}">
                    <a16:rowId xmlns:a16="http://schemas.microsoft.com/office/drawing/2014/main" val="1176178120"/>
                  </a:ext>
                </a:extLst>
              </a:tr>
              <a:tr h="340402">
                <a:tc>
                  <a:txBody>
                    <a:bodyPr/>
                    <a:lstStyle/>
                    <a:p>
                      <a:pPr algn="ctr"/>
                      <a:r>
                        <a:rPr lang="en-US" dirty="0">
                          <a:solidFill>
                            <a:schemeClr val="accent2">
                              <a:lumMod val="50000"/>
                            </a:schemeClr>
                          </a:solidFill>
                        </a:rPr>
                        <a:t>Female</a:t>
                      </a:r>
                    </a:p>
                  </a:txBody>
                  <a:tcPr/>
                </a:tc>
                <a:tc>
                  <a:txBody>
                    <a:bodyPr/>
                    <a:lstStyle/>
                    <a:p>
                      <a:pPr algn="ctr"/>
                      <a:r>
                        <a:rPr lang="en-US" dirty="0">
                          <a:solidFill>
                            <a:schemeClr val="accent2">
                              <a:lumMod val="50000"/>
                            </a:schemeClr>
                          </a:solidFill>
                        </a:rPr>
                        <a:t>83.2</a:t>
                      </a:r>
                    </a:p>
                  </a:txBody>
                  <a:tcPr/>
                </a:tc>
                <a:tc>
                  <a:txBody>
                    <a:bodyPr/>
                    <a:lstStyle/>
                    <a:p>
                      <a:pPr algn="ctr"/>
                      <a:r>
                        <a:rPr lang="en-US" dirty="0">
                          <a:solidFill>
                            <a:schemeClr val="accent2">
                              <a:lumMod val="50000"/>
                            </a:schemeClr>
                          </a:solidFill>
                        </a:rPr>
                        <a:t>90.0</a:t>
                      </a:r>
                    </a:p>
                  </a:txBody>
                  <a:tcPr/>
                </a:tc>
                <a:extLst>
                  <a:ext uri="{0D108BD9-81ED-4DB2-BD59-A6C34878D82A}">
                    <a16:rowId xmlns:a16="http://schemas.microsoft.com/office/drawing/2014/main" val="3895977794"/>
                  </a:ext>
                </a:extLst>
              </a:tr>
            </a:tbl>
          </a:graphicData>
        </a:graphic>
      </p:graphicFrame>
      <p:graphicFrame>
        <p:nvGraphicFramePr>
          <p:cNvPr id="7" name="Content Placeholder 3">
            <a:extLst>
              <a:ext uri="{FF2B5EF4-FFF2-40B4-BE49-F238E27FC236}">
                <a16:creationId xmlns:a16="http://schemas.microsoft.com/office/drawing/2014/main" id="{EB14B370-41D6-46AE-8DC3-4CD284CFD16A}"/>
              </a:ext>
            </a:extLst>
          </p:cNvPr>
          <p:cNvGraphicFramePr>
            <a:graphicFrameLocks/>
          </p:cNvGraphicFramePr>
          <p:nvPr/>
        </p:nvGraphicFramePr>
        <p:xfrm>
          <a:off x="1378699" y="2745874"/>
          <a:ext cx="8609847" cy="1097280"/>
        </p:xfrm>
        <a:graphic>
          <a:graphicData uri="http://schemas.openxmlformats.org/drawingml/2006/table">
            <a:tbl>
              <a:tblPr firstRow="1" bandRow="1">
                <a:tableStyleId>{5C22544A-7EE6-4342-B048-85BDC9FD1C3A}</a:tableStyleId>
              </a:tblPr>
              <a:tblGrid>
                <a:gridCol w="2869949">
                  <a:extLst>
                    <a:ext uri="{9D8B030D-6E8A-4147-A177-3AD203B41FA5}">
                      <a16:colId xmlns:a16="http://schemas.microsoft.com/office/drawing/2014/main" val="1724873998"/>
                    </a:ext>
                  </a:extLst>
                </a:gridCol>
                <a:gridCol w="2869949">
                  <a:extLst>
                    <a:ext uri="{9D8B030D-6E8A-4147-A177-3AD203B41FA5}">
                      <a16:colId xmlns:a16="http://schemas.microsoft.com/office/drawing/2014/main" val="327333926"/>
                    </a:ext>
                  </a:extLst>
                </a:gridCol>
                <a:gridCol w="2869949">
                  <a:extLst>
                    <a:ext uri="{9D8B030D-6E8A-4147-A177-3AD203B41FA5}">
                      <a16:colId xmlns:a16="http://schemas.microsoft.com/office/drawing/2014/main" val="728660783"/>
                    </a:ext>
                  </a:extLst>
                </a:gridCol>
              </a:tblGrid>
              <a:tr h="0">
                <a:tc>
                  <a:txBody>
                    <a:bodyPr/>
                    <a:lstStyle/>
                    <a:p>
                      <a:pPr algn="ctr"/>
                      <a:r>
                        <a:rPr lang="en-US" dirty="0"/>
                        <a:t>Race/Ethnicity</a:t>
                      </a:r>
                    </a:p>
                  </a:txBody>
                  <a:tcPr/>
                </a:tc>
                <a:tc>
                  <a:txBody>
                    <a:bodyPr/>
                    <a:lstStyle/>
                    <a:p>
                      <a:pPr algn="ctr"/>
                      <a:r>
                        <a:rPr lang="en-US" dirty="0"/>
                        <a:t>Madison County (%)</a:t>
                      </a:r>
                    </a:p>
                  </a:txBody>
                  <a:tcPr/>
                </a:tc>
                <a:tc>
                  <a:txBody>
                    <a:bodyPr/>
                    <a:lstStyle/>
                    <a:p>
                      <a:pPr algn="ctr"/>
                      <a:r>
                        <a:rPr lang="en-US" dirty="0"/>
                        <a:t>Florida (%)</a:t>
                      </a:r>
                    </a:p>
                  </a:txBody>
                  <a:tcPr/>
                </a:tc>
                <a:extLst>
                  <a:ext uri="{0D108BD9-81ED-4DB2-BD59-A6C34878D82A}">
                    <a16:rowId xmlns:a16="http://schemas.microsoft.com/office/drawing/2014/main" val="3276436089"/>
                  </a:ext>
                </a:extLst>
              </a:tr>
              <a:tr h="340402">
                <a:tc>
                  <a:txBody>
                    <a:bodyPr/>
                    <a:lstStyle/>
                    <a:p>
                      <a:pPr algn="ctr"/>
                      <a:r>
                        <a:rPr lang="en-US" dirty="0">
                          <a:solidFill>
                            <a:schemeClr val="accent2">
                              <a:lumMod val="50000"/>
                            </a:schemeClr>
                          </a:solidFill>
                        </a:rPr>
                        <a:t>Black, non-Hispanic</a:t>
                      </a:r>
                    </a:p>
                  </a:txBody>
                  <a:tcPr/>
                </a:tc>
                <a:tc>
                  <a:txBody>
                    <a:bodyPr/>
                    <a:lstStyle/>
                    <a:p>
                      <a:pPr algn="ctr"/>
                      <a:r>
                        <a:rPr lang="en-US" dirty="0">
                          <a:solidFill>
                            <a:schemeClr val="accent2">
                              <a:lumMod val="50000"/>
                            </a:schemeClr>
                          </a:solidFill>
                        </a:rPr>
                        <a:t>75.2</a:t>
                      </a:r>
                    </a:p>
                  </a:txBody>
                  <a:tcPr/>
                </a:tc>
                <a:tc>
                  <a:txBody>
                    <a:bodyPr/>
                    <a:lstStyle/>
                    <a:p>
                      <a:pPr algn="ctr"/>
                      <a:r>
                        <a:rPr lang="en-US" dirty="0">
                          <a:solidFill>
                            <a:schemeClr val="accent2">
                              <a:lumMod val="50000"/>
                            </a:schemeClr>
                          </a:solidFill>
                        </a:rPr>
                        <a:t>81.5</a:t>
                      </a:r>
                    </a:p>
                  </a:txBody>
                  <a:tcPr/>
                </a:tc>
                <a:extLst>
                  <a:ext uri="{0D108BD9-81ED-4DB2-BD59-A6C34878D82A}">
                    <a16:rowId xmlns:a16="http://schemas.microsoft.com/office/drawing/2014/main" val="1176178120"/>
                  </a:ext>
                </a:extLst>
              </a:tr>
              <a:tr h="340402">
                <a:tc>
                  <a:txBody>
                    <a:bodyPr/>
                    <a:lstStyle/>
                    <a:p>
                      <a:pPr algn="ctr"/>
                      <a:r>
                        <a:rPr lang="en-US" dirty="0">
                          <a:solidFill>
                            <a:schemeClr val="accent2">
                              <a:lumMod val="50000"/>
                            </a:schemeClr>
                          </a:solidFill>
                        </a:rPr>
                        <a:t>White, non-Hispanic</a:t>
                      </a:r>
                    </a:p>
                  </a:txBody>
                  <a:tcPr/>
                </a:tc>
                <a:tc>
                  <a:txBody>
                    <a:bodyPr/>
                    <a:lstStyle/>
                    <a:p>
                      <a:pPr algn="ctr"/>
                      <a:r>
                        <a:rPr lang="en-US" dirty="0">
                          <a:solidFill>
                            <a:schemeClr val="accent2">
                              <a:lumMod val="50000"/>
                            </a:schemeClr>
                          </a:solidFill>
                        </a:rPr>
                        <a:t>89.1</a:t>
                      </a:r>
                    </a:p>
                  </a:txBody>
                  <a:tcPr/>
                </a:tc>
                <a:tc>
                  <a:txBody>
                    <a:bodyPr/>
                    <a:lstStyle/>
                    <a:p>
                      <a:pPr algn="ctr"/>
                      <a:r>
                        <a:rPr lang="en-US" dirty="0">
                          <a:solidFill>
                            <a:schemeClr val="accent2">
                              <a:lumMod val="50000"/>
                            </a:schemeClr>
                          </a:solidFill>
                        </a:rPr>
                        <a:t>90.2</a:t>
                      </a:r>
                    </a:p>
                  </a:txBody>
                  <a:tcPr/>
                </a:tc>
                <a:extLst>
                  <a:ext uri="{0D108BD9-81ED-4DB2-BD59-A6C34878D82A}">
                    <a16:rowId xmlns:a16="http://schemas.microsoft.com/office/drawing/2014/main" val="3895977794"/>
                  </a:ext>
                </a:extLst>
              </a:tr>
            </a:tbl>
          </a:graphicData>
        </a:graphic>
      </p:graphicFrame>
      <p:sp>
        <p:nvSpPr>
          <p:cNvPr id="8" name="TextBox 7">
            <a:extLst>
              <a:ext uri="{FF2B5EF4-FFF2-40B4-BE49-F238E27FC236}">
                <a16:creationId xmlns:a16="http://schemas.microsoft.com/office/drawing/2014/main" id="{F68A0104-7704-4FEF-9957-6F4E334326AE}"/>
              </a:ext>
            </a:extLst>
          </p:cNvPr>
          <p:cNvSpPr txBox="1"/>
          <p:nvPr/>
        </p:nvSpPr>
        <p:spPr>
          <a:xfrm>
            <a:off x="9988545" y="2745874"/>
            <a:ext cx="1183341"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rPr>
              <a:t>Hispanics not recorded for Madison County</a:t>
            </a:r>
          </a:p>
        </p:txBody>
      </p:sp>
      <p:graphicFrame>
        <p:nvGraphicFramePr>
          <p:cNvPr id="9" name="Content Placeholder 3">
            <a:extLst>
              <a:ext uri="{FF2B5EF4-FFF2-40B4-BE49-F238E27FC236}">
                <a16:creationId xmlns:a16="http://schemas.microsoft.com/office/drawing/2014/main" id="{9A5F874F-37DF-48C4-BBE3-A03D13BE343E}"/>
              </a:ext>
            </a:extLst>
          </p:cNvPr>
          <p:cNvGraphicFramePr>
            <a:graphicFrameLocks/>
          </p:cNvGraphicFramePr>
          <p:nvPr/>
        </p:nvGraphicFramePr>
        <p:xfrm>
          <a:off x="1378698" y="4112126"/>
          <a:ext cx="8609847" cy="1097280"/>
        </p:xfrm>
        <a:graphic>
          <a:graphicData uri="http://schemas.openxmlformats.org/drawingml/2006/table">
            <a:tbl>
              <a:tblPr firstRow="1" bandRow="1">
                <a:tableStyleId>{5C22544A-7EE6-4342-B048-85BDC9FD1C3A}</a:tableStyleId>
              </a:tblPr>
              <a:tblGrid>
                <a:gridCol w="2869949">
                  <a:extLst>
                    <a:ext uri="{9D8B030D-6E8A-4147-A177-3AD203B41FA5}">
                      <a16:colId xmlns:a16="http://schemas.microsoft.com/office/drawing/2014/main" val="1724873998"/>
                    </a:ext>
                  </a:extLst>
                </a:gridCol>
                <a:gridCol w="2869949">
                  <a:extLst>
                    <a:ext uri="{9D8B030D-6E8A-4147-A177-3AD203B41FA5}">
                      <a16:colId xmlns:a16="http://schemas.microsoft.com/office/drawing/2014/main" val="327333926"/>
                    </a:ext>
                  </a:extLst>
                </a:gridCol>
                <a:gridCol w="2869949">
                  <a:extLst>
                    <a:ext uri="{9D8B030D-6E8A-4147-A177-3AD203B41FA5}">
                      <a16:colId xmlns:a16="http://schemas.microsoft.com/office/drawing/2014/main" val="728660783"/>
                    </a:ext>
                  </a:extLst>
                </a:gridCol>
              </a:tblGrid>
              <a:tr h="0">
                <a:tc>
                  <a:txBody>
                    <a:bodyPr/>
                    <a:lstStyle/>
                    <a:p>
                      <a:pPr algn="ctr"/>
                      <a:r>
                        <a:rPr lang="en-US" dirty="0"/>
                        <a:t>Disability Status</a:t>
                      </a:r>
                    </a:p>
                  </a:txBody>
                  <a:tcPr/>
                </a:tc>
                <a:tc>
                  <a:txBody>
                    <a:bodyPr/>
                    <a:lstStyle/>
                    <a:p>
                      <a:pPr algn="ctr"/>
                      <a:r>
                        <a:rPr lang="en-US" dirty="0"/>
                        <a:t>Madison County (%)</a:t>
                      </a:r>
                    </a:p>
                  </a:txBody>
                  <a:tcPr/>
                </a:tc>
                <a:tc>
                  <a:txBody>
                    <a:bodyPr/>
                    <a:lstStyle/>
                    <a:p>
                      <a:pPr algn="ctr"/>
                      <a:r>
                        <a:rPr lang="en-US" dirty="0"/>
                        <a:t>Florida (%)</a:t>
                      </a:r>
                    </a:p>
                  </a:txBody>
                  <a:tcPr/>
                </a:tc>
                <a:extLst>
                  <a:ext uri="{0D108BD9-81ED-4DB2-BD59-A6C34878D82A}">
                    <a16:rowId xmlns:a16="http://schemas.microsoft.com/office/drawing/2014/main" val="3276436089"/>
                  </a:ext>
                </a:extLst>
              </a:tr>
              <a:tr h="340402">
                <a:tc>
                  <a:txBody>
                    <a:bodyPr/>
                    <a:lstStyle/>
                    <a:p>
                      <a:pPr algn="ctr"/>
                      <a:r>
                        <a:rPr lang="en-US" dirty="0">
                          <a:solidFill>
                            <a:schemeClr val="accent2">
                              <a:lumMod val="50000"/>
                            </a:schemeClr>
                          </a:solidFill>
                        </a:rPr>
                        <a:t>Disabled</a:t>
                      </a:r>
                    </a:p>
                  </a:txBody>
                  <a:tcPr/>
                </a:tc>
                <a:tc>
                  <a:txBody>
                    <a:bodyPr/>
                    <a:lstStyle/>
                    <a:p>
                      <a:pPr algn="ctr"/>
                      <a:r>
                        <a:rPr lang="en-US" dirty="0">
                          <a:solidFill>
                            <a:schemeClr val="accent2">
                              <a:lumMod val="50000"/>
                            </a:schemeClr>
                          </a:solidFill>
                        </a:rPr>
                        <a:t>73.3</a:t>
                      </a:r>
                    </a:p>
                  </a:txBody>
                  <a:tcPr/>
                </a:tc>
                <a:tc>
                  <a:txBody>
                    <a:bodyPr/>
                    <a:lstStyle/>
                    <a:p>
                      <a:pPr algn="ctr"/>
                      <a:r>
                        <a:rPr lang="en-US" dirty="0">
                          <a:solidFill>
                            <a:schemeClr val="accent2">
                              <a:lumMod val="50000"/>
                            </a:schemeClr>
                          </a:solidFill>
                        </a:rPr>
                        <a:t>80.6</a:t>
                      </a:r>
                    </a:p>
                  </a:txBody>
                  <a:tcPr/>
                </a:tc>
                <a:extLst>
                  <a:ext uri="{0D108BD9-81ED-4DB2-BD59-A6C34878D82A}">
                    <a16:rowId xmlns:a16="http://schemas.microsoft.com/office/drawing/2014/main" val="1176178120"/>
                  </a:ext>
                </a:extLst>
              </a:tr>
              <a:tr h="340402">
                <a:tc>
                  <a:txBody>
                    <a:bodyPr/>
                    <a:lstStyle/>
                    <a:p>
                      <a:pPr algn="ctr"/>
                      <a:r>
                        <a:rPr lang="en-US" dirty="0">
                          <a:solidFill>
                            <a:schemeClr val="accent2">
                              <a:lumMod val="50000"/>
                            </a:schemeClr>
                          </a:solidFill>
                        </a:rPr>
                        <a:t>Not Disabled</a:t>
                      </a:r>
                    </a:p>
                  </a:txBody>
                  <a:tcPr/>
                </a:tc>
                <a:tc>
                  <a:txBody>
                    <a:bodyPr/>
                    <a:lstStyle/>
                    <a:p>
                      <a:pPr algn="ctr"/>
                      <a:r>
                        <a:rPr lang="en-US" dirty="0">
                          <a:solidFill>
                            <a:schemeClr val="accent2">
                              <a:lumMod val="50000"/>
                            </a:schemeClr>
                          </a:solidFill>
                        </a:rPr>
                        <a:t>84.1</a:t>
                      </a:r>
                    </a:p>
                  </a:txBody>
                  <a:tcPr/>
                </a:tc>
                <a:tc>
                  <a:txBody>
                    <a:bodyPr/>
                    <a:lstStyle/>
                    <a:p>
                      <a:pPr algn="ctr"/>
                      <a:r>
                        <a:rPr lang="en-US" dirty="0">
                          <a:solidFill>
                            <a:schemeClr val="accent2">
                              <a:lumMod val="50000"/>
                            </a:schemeClr>
                          </a:solidFill>
                        </a:rPr>
                        <a:t>87.7</a:t>
                      </a:r>
                    </a:p>
                  </a:txBody>
                  <a:tcPr/>
                </a:tc>
                <a:extLst>
                  <a:ext uri="{0D108BD9-81ED-4DB2-BD59-A6C34878D82A}">
                    <a16:rowId xmlns:a16="http://schemas.microsoft.com/office/drawing/2014/main" val="3895977794"/>
                  </a:ext>
                </a:extLst>
              </a:tr>
            </a:tbl>
          </a:graphicData>
        </a:graphic>
      </p:graphicFrame>
      <p:graphicFrame>
        <p:nvGraphicFramePr>
          <p:cNvPr id="10" name="Content Placeholder 3">
            <a:extLst>
              <a:ext uri="{FF2B5EF4-FFF2-40B4-BE49-F238E27FC236}">
                <a16:creationId xmlns:a16="http://schemas.microsoft.com/office/drawing/2014/main" id="{B2B44EE7-37DA-4B0B-8ED2-BFBB40C34274}"/>
              </a:ext>
            </a:extLst>
          </p:cNvPr>
          <p:cNvGraphicFramePr>
            <a:graphicFrameLocks/>
          </p:cNvGraphicFramePr>
          <p:nvPr/>
        </p:nvGraphicFramePr>
        <p:xfrm>
          <a:off x="1378698" y="5478378"/>
          <a:ext cx="8609847" cy="1097280"/>
        </p:xfrm>
        <a:graphic>
          <a:graphicData uri="http://schemas.openxmlformats.org/drawingml/2006/table">
            <a:tbl>
              <a:tblPr firstRow="1" bandRow="1">
                <a:tableStyleId>{5C22544A-7EE6-4342-B048-85BDC9FD1C3A}</a:tableStyleId>
              </a:tblPr>
              <a:tblGrid>
                <a:gridCol w="2869949">
                  <a:extLst>
                    <a:ext uri="{9D8B030D-6E8A-4147-A177-3AD203B41FA5}">
                      <a16:colId xmlns:a16="http://schemas.microsoft.com/office/drawing/2014/main" val="1724873998"/>
                    </a:ext>
                  </a:extLst>
                </a:gridCol>
                <a:gridCol w="2869949">
                  <a:extLst>
                    <a:ext uri="{9D8B030D-6E8A-4147-A177-3AD203B41FA5}">
                      <a16:colId xmlns:a16="http://schemas.microsoft.com/office/drawing/2014/main" val="327333926"/>
                    </a:ext>
                  </a:extLst>
                </a:gridCol>
                <a:gridCol w="2869949">
                  <a:extLst>
                    <a:ext uri="{9D8B030D-6E8A-4147-A177-3AD203B41FA5}">
                      <a16:colId xmlns:a16="http://schemas.microsoft.com/office/drawing/2014/main" val="728660783"/>
                    </a:ext>
                  </a:extLst>
                </a:gridCol>
              </a:tblGrid>
              <a:tr h="0">
                <a:tc>
                  <a:txBody>
                    <a:bodyPr/>
                    <a:lstStyle/>
                    <a:p>
                      <a:pPr algn="ctr"/>
                      <a:r>
                        <a:rPr lang="en-US" dirty="0"/>
                        <a:t>Disadvantaged Status</a:t>
                      </a:r>
                    </a:p>
                  </a:txBody>
                  <a:tcPr/>
                </a:tc>
                <a:tc>
                  <a:txBody>
                    <a:bodyPr/>
                    <a:lstStyle/>
                    <a:p>
                      <a:pPr algn="ctr"/>
                      <a:r>
                        <a:rPr lang="en-US" dirty="0"/>
                        <a:t>Madison County (%)</a:t>
                      </a:r>
                    </a:p>
                  </a:txBody>
                  <a:tcPr/>
                </a:tc>
                <a:tc>
                  <a:txBody>
                    <a:bodyPr/>
                    <a:lstStyle/>
                    <a:p>
                      <a:pPr algn="ctr"/>
                      <a:r>
                        <a:rPr lang="en-US" dirty="0"/>
                        <a:t>Florida (%)</a:t>
                      </a:r>
                    </a:p>
                  </a:txBody>
                  <a:tcPr/>
                </a:tc>
                <a:extLst>
                  <a:ext uri="{0D108BD9-81ED-4DB2-BD59-A6C34878D82A}">
                    <a16:rowId xmlns:a16="http://schemas.microsoft.com/office/drawing/2014/main" val="3276436089"/>
                  </a:ext>
                </a:extLst>
              </a:tr>
              <a:tr h="340402">
                <a:tc>
                  <a:txBody>
                    <a:bodyPr/>
                    <a:lstStyle/>
                    <a:p>
                      <a:pPr algn="ctr"/>
                      <a:r>
                        <a:rPr lang="en-US" dirty="0">
                          <a:solidFill>
                            <a:schemeClr val="accent2">
                              <a:lumMod val="50000"/>
                            </a:schemeClr>
                          </a:solidFill>
                        </a:rPr>
                        <a:t>Disadvantaged</a:t>
                      </a:r>
                    </a:p>
                  </a:txBody>
                  <a:tcPr/>
                </a:tc>
                <a:tc>
                  <a:txBody>
                    <a:bodyPr/>
                    <a:lstStyle/>
                    <a:p>
                      <a:pPr algn="ctr"/>
                      <a:r>
                        <a:rPr lang="en-US" dirty="0">
                          <a:solidFill>
                            <a:schemeClr val="accent2">
                              <a:lumMod val="50000"/>
                            </a:schemeClr>
                          </a:solidFill>
                        </a:rPr>
                        <a:t>74.8</a:t>
                      </a:r>
                    </a:p>
                  </a:txBody>
                  <a:tcPr/>
                </a:tc>
                <a:tc>
                  <a:txBody>
                    <a:bodyPr/>
                    <a:lstStyle/>
                    <a:p>
                      <a:pPr algn="ctr"/>
                      <a:r>
                        <a:rPr lang="en-US" dirty="0">
                          <a:solidFill>
                            <a:schemeClr val="accent2">
                              <a:lumMod val="50000"/>
                            </a:schemeClr>
                          </a:solidFill>
                        </a:rPr>
                        <a:t>82.9</a:t>
                      </a:r>
                    </a:p>
                  </a:txBody>
                  <a:tcPr/>
                </a:tc>
                <a:extLst>
                  <a:ext uri="{0D108BD9-81ED-4DB2-BD59-A6C34878D82A}">
                    <a16:rowId xmlns:a16="http://schemas.microsoft.com/office/drawing/2014/main" val="1176178120"/>
                  </a:ext>
                </a:extLst>
              </a:tr>
              <a:tr h="340402">
                <a:tc>
                  <a:txBody>
                    <a:bodyPr/>
                    <a:lstStyle/>
                    <a:p>
                      <a:pPr algn="ctr"/>
                      <a:r>
                        <a:rPr lang="en-US" dirty="0">
                          <a:solidFill>
                            <a:schemeClr val="accent2">
                              <a:lumMod val="50000"/>
                            </a:schemeClr>
                          </a:solidFill>
                        </a:rPr>
                        <a:t>Not Disadvantaged</a:t>
                      </a:r>
                    </a:p>
                  </a:txBody>
                  <a:tcPr/>
                </a:tc>
                <a:tc>
                  <a:txBody>
                    <a:bodyPr/>
                    <a:lstStyle/>
                    <a:p>
                      <a:pPr algn="ctr"/>
                      <a:r>
                        <a:rPr lang="en-US" dirty="0">
                          <a:solidFill>
                            <a:schemeClr val="accent2">
                              <a:lumMod val="50000"/>
                            </a:schemeClr>
                          </a:solidFill>
                        </a:rPr>
                        <a:t>90.5</a:t>
                      </a:r>
                    </a:p>
                  </a:txBody>
                  <a:tcPr/>
                </a:tc>
                <a:tc>
                  <a:txBody>
                    <a:bodyPr/>
                    <a:lstStyle/>
                    <a:p>
                      <a:pPr algn="ctr"/>
                      <a:r>
                        <a:rPr lang="en-US" dirty="0">
                          <a:solidFill>
                            <a:schemeClr val="accent2">
                              <a:lumMod val="50000"/>
                            </a:schemeClr>
                          </a:solidFill>
                        </a:rPr>
                        <a:t>91.7</a:t>
                      </a:r>
                    </a:p>
                  </a:txBody>
                  <a:tcPr/>
                </a:tc>
                <a:extLst>
                  <a:ext uri="{0D108BD9-81ED-4DB2-BD59-A6C34878D82A}">
                    <a16:rowId xmlns:a16="http://schemas.microsoft.com/office/drawing/2014/main" val="3895977794"/>
                  </a:ext>
                </a:extLst>
              </a:tr>
            </a:tbl>
          </a:graphicData>
        </a:graphic>
      </p:graphicFrame>
    </p:spTree>
    <p:extLst>
      <p:ext uri="{BB962C8B-B14F-4D97-AF65-F5344CB8AC3E}">
        <p14:creationId xmlns:p14="http://schemas.microsoft.com/office/powerpoint/2010/main" val="3278635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788" y="417096"/>
            <a:ext cx="10519125" cy="689033"/>
          </a:xfrm>
        </p:spPr>
        <p:txBody>
          <a:bodyPr>
            <a:normAutofit/>
          </a:bodyPr>
          <a:lstStyle/>
          <a:p>
            <a:r>
              <a:rPr lang="en-US" sz="3800" dirty="0"/>
              <a:t>Madison County Education Data, 2018</a:t>
            </a:r>
            <a:endParaRPr lang="en-US" sz="3800" dirty="0">
              <a:solidFill>
                <a:srgbClr val="FF0000"/>
              </a:solidFill>
            </a:endParaRPr>
          </a:p>
        </p:txBody>
      </p:sp>
      <p:sp>
        <p:nvSpPr>
          <p:cNvPr id="3" name="Content Placeholder 2"/>
          <p:cNvSpPr>
            <a:spLocks noGrp="1"/>
          </p:cNvSpPr>
          <p:nvPr>
            <p:ph idx="1"/>
          </p:nvPr>
        </p:nvSpPr>
        <p:spPr>
          <a:xfrm>
            <a:off x="796705" y="1303699"/>
            <a:ext cx="10685359" cy="2012504"/>
          </a:xfrm>
        </p:spPr>
        <p:txBody>
          <a:bodyPr>
            <a:normAutofit fontScale="85000" lnSpcReduction="20000"/>
          </a:bodyPr>
          <a:lstStyle/>
          <a:p>
            <a:pPr>
              <a:spcAft>
                <a:spcPts val="1200"/>
              </a:spcAft>
            </a:pPr>
            <a:r>
              <a:rPr lang="en-US" sz="2600" dirty="0"/>
              <a:t>38.1% of county residents over age 25 had a high school diploma in 2018, compared to 28.8% for the state</a:t>
            </a:r>
          </a:p>
          <a:p>
            <a:pPr>
              <a:spcAft>
                <a:spcPts val="1200"/>
              </a:spcAft>
            </a:pPr>
            <a:r>
              <a:rPr lang="en-US" sz="2600" dirty="0"/>
              <a:t>Madison County residents are less likely to pursue college degrees (13.8% in 2018) compared to the state (29.2%)</a:t>
            </a:r>
          </a:p>
          <a:p>
            <a:pPr>
              <a:spcAft>
                <a:spcPts val="1200"/>
              </a:spcAft>
            </a:pPr>
            <a:r>
              <a:rPr lang="en-US" sz="2600" dirty="0"/>
              <a:t>In Madison County, 18.1% of White residents had a bachelor’s degree or higher in 2018, followed by 7.4% of Black residents and 10.5% of Hispanic residents</a:t>
            </a:r>
          </a:p>
        </p:txBody>
      </p:sp>
      <p:graphicFrame>
        <p:nvGraphicFramePr>
          <p:cNvPr id="6" name="Chart 5">
            <a:extLst>
              <a:ext uri="{FF2B5EF4-FFF2-40B4-BE49-F238E27FC236}">
                <a16:creationId xmlns:a16="http://schemas.microsoft.com/office/drawing/2014/main" id="{E6D84B2A-C51F-432D-8C54-35913E1591AA}"/>
              </a:ext>
            </a:extLst>
          </p:cNvPr>
          <p:cNvGraphicFramePr>
            <a:graphicFrameLocks/>
          </p:cNvGraphicFramePr>
          <p:nvPr/>
        </p:nvGraphicFramePr>
        <p:xfrm>
          <a:off x="1093694" y="3316204"/>
          <a:ext cx="10237694" cy="3190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693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E181-2151-450E-8575-AE946E8DF8D6}"/>
              </a:ext>
            </a:extLst>
          </p:cNvPr>
          <p:cNvSpPr>
            <a:spLocks noGrp="1"/>
          </p:cNvSpPr>
          <p:nvPr>
            <p:ph type="title"/>
          </p:nvPr>
        </p:nvSpPr>
        <p:spPr/>
        <p:txBody>
          <a:bodyPr>
            <a:noAutofit/>
          </a:bodyPr>
          <a:lstStyle/>
          <a:p>
            <a:r>
              <a:rPr lang="en-US" sz="3600" dirty="0"/>
              <a:t>Education Data by Census Tract, 2014-2018</a:t>
            </a:r>
            <a:br>
              <a:rPr lang="en-US" sz="3600" dirty="0"/>
            </a:br>
            <a:r>
              <a:rPr lang="en-US" sz="3600" dirty="0"/>
              <a:t>Percent of Population, Madison County</a:t>
            </a:r>
          </a:p>
        </p:txBody>
      </p:sp>
      <p:graphicFrame>
        <p:nvGraphicFramePr>
          <p:cNvPr id="5" name="Content Placeholder 4">
            <a:extLst>
              <a:ext uri="{FF2B5EF4-FFF2-40B4-BE49-F238E27FC236}">
                <a16:creationId xmlns:a16="http://schemas.microsoft.com/office/drawing/2014/main" id="{416482F4-62B4-442F-8542-FA9C8675CA20}"/>
              </a:ext>
            </a:extLst>
          </p:cNvPr>
          <p:cNvGraphicFramePr>
            <a:graphicFrameLocks/>
          </p:cNvGraphicFramePr>
          <p:nvPr/>
        </p:nvGraphicFramePr>
        <p:xfrm>
          <a:off x="297347" y="1742697"/>
          <a:ext cx="7188451" cy="3474720"/>
        </p:xfrm>
        <a:graphic>
          <a:graphicData uri="http://schemas.openxmlformats.org/drawingml/2006/table">
            <a:tbl>
              <a:tblPr firstRow="1" bandRow="1">
                <a:tableStyleId>{5C22544A-7EE6-4342-B048-85BDC9FD1C3A}</a:tableStyleId>
              </a:tblPr>
              <a:tblGrid>
                <a:gridCol w="2434532">
                  <a:extLst>
                    <a:ext uri="{9D8B030D-6E8A-4147-A177-3AD203B41FA5}">
                      <a16:colId xmlns:a16="http://schemas.microsoft.com/office/drawing/2014/main" val="3250891433"/>
                    </a:ext>
                  </a:extLst>
                </a:gridCol>
                <a:gridCol w="1015368">
                  <a:extLst>
                    <a:ext uri="{9D8B030D-6E8A-4147-A177-3AD203B41FA5}">
                      <a16:colId xmlns:a16="http://schemas.microsoft.com/office/drawing/2014/main" val="1853631698"/>
                    </a:ext>
                  </a:extLst>
                </a:gridCol>
                <a:gridCol w="950259">
                  <a:extLst>
                    <a:ext uri="{9D8B030D-6E8A-4147-A177-3AD203B41FA5}">
                      <a16:colId xmlns:a16="http://schemas.microsoft.com/office/drawing/2014/main" val="3063376113"/>
                    </a:ext>
                  </a:extLst>
                </a:gridCol>
                <a:gridCol w="797859">
                  <a:extLst>
                    <a:ext uri="{9D8B030D-6E8A-4147-A177-3AD203B41FA5}">
                      <a16:colId xmlns:a16="http://schemas.microsoft.com/office/drawing/2014/main" val="318259018"/>
                    </a:ext>
                  </a:extLst>
                </a:gridCol>
                <a:gridCol w="937660">
                  <a:extLst>
                    <a:ext uri="{9D8B030D-6E8A-4147-A177-3AD203B41FA5}">
                      <a16:colId xmlns:a16="http://schemas.microsoft.com/office/drawing/2014/main" val="3777775822"/>
                    </a:ext>
                  </a:extLst>
                </a:gridCol>
                <a:gridCol w="1052773">
                  <a:extLst>
                    <a:ext uri="{9D8B030D-6E8A-4147-A177-3AD203B41FA5}">
                      <a16:colId xmlns:a16="http://schemas.microsoft.com/office/drawing/2014/main" val="864299592"/>
                    </a:ext>
                  </a:extLst>
                </a:gridCol>
              </a:tblGrid>
              <a:tr h="377775">
                <a:tc>
                  <a:txBody>
                    <a:bodyPr/>
                    <a:lstStyle/>
                    <a:p>
                      <a:endParaRPr lang="en-US" sz="2000" dirty="0"/>
                    </a:p>
                  </a:txBody>
                  <a:tcPr/>
                </a:tc>
                <a:tc>
                  <a:txBody>
                    <a:bodyPr/>
                    <a:lstStyle/>
                    <a:p>
                      <a:pPr algn="ctr"/>
                      <a:r>
                        <a:rPr lang="en-US" sz="2000" dirty="0"/>
                        <a:t>1103.02</a:t>
                      </a:r>
                    </a:p>
                  </a:txBody>
                  <a:tcPr/>
                </a:tc>
                <a:tc>
                  <a:txBody>
                    <a:bodyPr/>
                    <a:lstStyle/>
                    <a:p>
                      <a:pPr algn="ctr"/>
                      <a:r>
                        <a:rPr lang="en-US" sz="2000" dirty="0"/>
                        <a:t>1104</a:t>
                      </a:r>
                    </a:p>
                  </a:txBody>
                  <a:tcPr/>
                </a:tc>
                <a:tc>
                  <a:txBody>
                    <a:bodyPr/>
                    <a:lstStyle/>
                    <a:p>
                      <a:pPr algn="ctr"/>
                      <a:r>
                        <a:rPr lang="en-US" sz="2000" dirty="0"/>
                        <a:t>1101</a:t>
                      </a:r>
                    </a:p>
                  </a:txBody>
                  <a:tcPr/>
                </a:tc>
                <a:tc>
                  <a:txBody>
                    <a:bodyPr/>
                    <a:lstStyle/>
                    <a:p>
                      <a:pPr algn="ctr"/>
                      <a:r>
                        <a:rPr lang="en-US" sz="2000" dirty="0"/>
                        <a:t>1102</a:t>
                      </a:r>
                    </a:p>
                  </a:txBody>
                  <a:tcPr/>
                </a:tc>
                <a:tc>
                  <a:txBody>
                    <a:bodyPr/>
                    <a:lstStyle/>
                    <a:p>
                      <a:pPr algn="ctr"/>
                      <a:r>
                        <a:rPr lang="en-US" sz="2000" dirty="0"/>
                        <a:t>1103.01</a:t>
                      </a:r>
                    </a:p>
                  </a:txBody>
                  <a:tcPr/>
                </a:tc>
                <a:extLst>
                  <a:ext uri="{0D108BD9-81ED-4DB2-BD59-A6C34878D82A}">
                    <a16:rowId xmlns:a16="http://schemas.microsoft.com/office/drawing/2014/main" val="3409989193"/>
                  </a:ext>
                </a:extLst>
              </a:tr>
              <a:tr h="377775">
                <a:tc>
                  <a:txBody>
                    <a:bodyPr/>
                    <a:lstStyle/>
                    <a:p>
                      <a:r>
                        <a:rPr lang="en-US" sz="2000" b="1" dirty="0"/>
                        <a:t>Less than 9</a:t>
                      </a:r>
                      <a:r>
                        <a:rPr lang="en-US" sz="2000" b="1" baseline="30000" dirty="0"/>
                        <a:t>th</a:t>
                      </a:r>
                      <a:r>
                        <a:rPr lang="en-US" sz="2000" b="1" dirty="0"/>
                        <a:t> grade</a:t>
                      </a:r>
                    </a:p>
                  </a:txBody>
                  <a:tcPr/>
                </a:tc>
                <a:tc>
                  <a:txBody>
                    <a:bodyPr/>
                    <a:lstStyle/>
                    <a:p>
                      <a:pPr algn="ctr" fontAlgn="ctr"/>
                      <a:r>
                        <a:rPr lang="en-US" sz="2000" b="1" i="0" u="none" strike="noStrike" dirty="0">
                          <a:solidFill>
                            <a:srgbClr val="363B42"/>
                          </a:solidFill>
                          <a:effectLst/>
                          <a:latin typeface="+mn-lt"/>
                        </a:rPr>
                        <a:t>6.0</a:t>
                      </a:r>
                    </a:p>
                  </a:txBody>
                  <a:tcPr marL="9525" marR="9525" marT="9525" marB="0" anchor="ctr"/>
                </a:tc>
                <a:tc>
                  <a:txBody>
                    <a:bodyPr/>
                    <a:lstStyle/>
                    <a:p>
                      <a:pPr algn="ctr" fontAlgn="ctr"/>
                      <a:r>
                        <a:rPr lang="en-US" sz="2000" b="1" i="0" u="none" strike="noStrike" dirty="0">
                          <a:solidFill>
                            <a:srgbClr val="363B42"/>
                          </a:solidFill>
                          <a:effectLst/>
                          <a:latin typeface="+mn-lt"/>
                        </a:rPr>
                        <a:t>3.8</a:t>
                      </a:r>
                    </a:p>
                  </a:txBody>
                  <a:tcPr marL="9525" marR="9525" marT="9525" marB="0" anchor="ctr"/>
                </a:tc>
                <a:tc>
                  <a:txBody>
                    <a:bodyPr/>
                    <a:lstStyle/>
                    <a:p>
                      <a:pPr algn="ctr" fontAlgn="ctr"/>
                      <a:r>
                        <a:rPr lang="en-US" sz="2000" b="1" i="0" u="none" strike="noStrike" dirty="0">
                          <a:solidFill>
                            <a:srgbClr val="363B42"/>
                          </a:solidFill>
                          <a:effectLst/>
                          <a:latin typeface="+mn-lt"/>
                        </a:rPr>
                        <a:t>4.2</a:t>
                      </a:r>
                    </a:p>
                  </a:txBody>
                  <a:tcPr marL="9525" marR="9525" marT="9525" marB="0" anchor="ctr"/>
                </a:tc>
                <a:tc>
                  <a:txBody>
                    <a:bodyPr/>
                    <a:lstStyle/>
                    <a:p>
                      <a:pPr algn="ctr" fontAlgn="ctr"/>
                      <a:r>
                        <a:rPr lang="en-US" sz="2000" b="1" i="0" u="none" strike="noStrike" dirty="0">
                          <a:solidFill>
                            <a:srgbClr val="FF0000"/>
                          </a:solidFill>
                          <a:effectLst/>
                          <a:latin typeface="+mn-lt"/>
                        </a:rPr>
                        <a:t>7.2</a:t>
                      </a:r>
                    </a:p>
                  </a:txBody>
                  <a:tcPr marL="9525" marR="9525" marT="9525" marB="0" anchor="ctr"/>
                </a:tc>
                <a:tc>
                  <a:txBody>
                    <a:bodyPr/>
                    <a:lstStyle/>
                    <a:p>
                      <a:pPr algn="ctr" fontAlgn="ctr"/>
                      <a:r>
                        <a:rPr lang="en-US" sz="2000" b="1" i="0" u="none" strike="noStrike" dirty="0">
                          <a:solidFill>
                            <a:srgbClr val="363B42"/>
                          </a:solidFill>
                          <a:effectLst/>
                          <a:latin typeface="+mn-lt"/>
                        </a:rPr>
                        <a:t>4.9</a:t>
                      </a:r>
                    </a:p>
                  </a:txBody>
                  <a:tcPr marL="9525" marR="9525" marT="9525" marB="0" anchor="ctr"/>
                </a:tc>
                <a:extLst>
                  <a:ext uri="{0D108BD9-81ED-4DB2-BD59-A6C34878D82A}">
                    <a16:rowId xmlns:a16="http://schemas.microsoft.com/office/drawing/2014/main" val="99931116"/>
                  </a:ext>
                </a:extLst>
              </a:tr>
              <a:tr h="377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Some high school</a:t>
                      </a:r>
                    </a:p>
                  </a:txBody>
                  <a:tcPr/>
                </a:tc>
                <a:tc>
                  <a:txBody>
                    <a:bodyPr/>
                    <a:lstStyle/>
                    <a:p>
                      <a:pPr algn="ctr" fontAlgn="ctr"/>
                      <a:r>
                        <a:rPr lang="en-US" sz="2000" b="1" i="0" u="none" strike="noStrike" dirty="0">
                          <a:solidFill>
                            <a:srgbClr val="FF0000"/>
                          </a:solidFill>
                          <a:effectLst/>
                          <a:latin typeface="+mn-lt"/>
                        </a:rPr>
                        <a:t>20.6</a:t>
                      </a:r>
                    </a:p>
                  </a:txBody>
                  <a:tcPr marL="9525" marR="9525" marT="9525" marB="0" anchor="ctr"/>
                </a:tc>
                <a:tc>
                  <a:txBody>
                    <a:bodyPr/>
                    <a:lstStyle/>
                    <a:p>
                      <a:pPr algn="ctr" fontAlgn="ctr"/>
                      <a:r>
                        <a:rPr lang="en-US" sz="2000" b="1" i="0" u="none" strike="noStrike" dirty="0">
                          <a:solidFill>
                            <a:srgbClr val="363B42"/>
                          </a:solidFill>
                          <a:effectLst/>
                          <a:latin typeface="+mn-lt"/>
                        </a:rPr>
                        <a:t>11.5</a:t>
                      </a:r>
                    </a:p>
                  </a:txBody>
                  <a:tcPr marL="9525" marR="9525" marT="9525" marB="0" anchor="ctr"/>
                </a:tc>
                <a:tc>
                  <a:txBody>
                    <a:bodyPr/>
                    <a:lstStyle/>
                    <a:p>
                      <a:pPr algn="ctr" fontAlgn="ctr"/>
                      <a:r>
                        <a:rPr lang="en-US" sz="2000" b="1" i="0" u="none" strike="noStrike" dirty="0">
                          <a:solidFill>
                            <a:srgbClr val="363B42"/>
                          </a:solidFill>
                          <a:effectLst/>
                          <a:latin typeface="+mn-lt"/>
                        </a:rPr>
                        <a:t>7.6</a:t>
                      </a:r>
                    </a:p>
                  </a:txBody>
                  <a:tcPr marL="9525" marR="9525" marT="9525" marB="0" anchor="ctr"/>
                </a:tc>
                <a:tc>
                  <a:txBody>
                    <a:bodyPr/>
                    <a:lstStyle/>
                    <a:p>
                      <a:pPr algn="ctr" fontAlgn="ctr"/>
                      <a:r>
                        <a:rPr lang="en-US" sz="2000" b="1" i="0" u="none" strike="noStrike" dirty="0">
                          <a:solidFill>
                            <a:srgbClr val="363B42"/>
                          </a:solidFill>
                          <a:effectLst/>
                          <a:latin typeface="+mn-lt"/>
                        </a:rPr>
                        <a:t>13.3</a:t>
                      </a:r>
                    </a:p>
                  </a:txBody>
                  <a:tcPr marL="9525" marR="9525" marT="9525" marB="0" anchor="ctr"/>
                </a:tc>
                <a:tc>
                  <a:txBody>
                    <a:bodyPr/>
                    <a:lstStyle/>
                    <a:p>
                      <a:pPr algn="ctr" fontAlgn="ctr"/>
                      <a:r>
                        <a:rPr lang="en-US" sz="2000" b="1" i="0" u="none" strike="noStrike" dirty="0">
                          <a:solidFill>
                            <a:srgbClr val="363B42"/>
                          </a:solidFill>
                          <a:effectLst/>
                          <a:latin typeface="+mn-lt"/>
                        </a:rPr>
                        <a:t>10.1</a:t>
                      </a:r>
                    </a:p>
                  </a:txBody>
                  <a:tcPr marL="9525" marR="9525" marT="9525" marB="0" anchor="ctr"/>
                </a:tc>
                <a:extLst>
                  <a:ext uri="{0D108BD9-81ED-4DB2-BD59-A6C34878D82A}">
                    <a16:rowId xmlns:a16="http://schemas.microsoft.com/office/drawing/2014/main" val="1574936267"/>
                  </a:ext>
                </a:extLst>
              </a:tr>
              <a:tr h="377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High school graduate</a:t>
                      </a:r>
                    </a:p>
                  </a:txBody>
                  <a:tcPr/>
                </a:tc>
                <a:tc>
                  <a:txBody>
                    <a:bodyPr/>
                    <a:lstStyle/>
                    <a:p>
                      <a:pPr algn="ctr" fontAlgn="ctr"/>
                      <a:r>
                        <a:rPr lang="en-US" sz="2000" b="1" i="0" u="none" strike="noStrike" dirty="0">
                          <a:solidFill>
                            <a:srgbClr val="363B42"/>
                          </a:solidFill>
                          <a:effectLst/>
                          <a:latin typeface="+mn-lt"/>
                        </a:rPr>
                        <a:t>39.7</a:t>
                      </a:r>
                    </a:p>
                  </a:txBody>
                  <a:tcPr marL="9525" marR="9525" marT="9525" marB="0" anchor="ctr"/>
                </a:tc>
                <a:tc>
                  <a:txBody>
                    <a:bodyPr/>
                    <a:lstStyle/>
                    <a:p>
                      <a:pPr algn="ctr" fontAlgn="ctr"/>
                      <a:r>
                        <a:rPr lang="en-US" sz="2000" b="1" i="0" u="none" strike="noStrike" dirty="0">
                          <a:solidFill>
                            <a:srgbClr val="363B42"/>
                          </a:solidFill>
                          <a:effectLst/>
                          <a:latin typeface="+mn-lt"/>
                        </a:rPr>
                        <a:t>39.6</a:t>
                      </a:r>
                    </a:p>
                  </a:txBody>
                  <a:tcPr marL="9525" marR="9525" marT="9525" marB="0" anchor="ctr"/>
                </a:tc>
                <a:tc>
                  <a:txBody>
                    <a:bodyPr/>
                    <a:lstStyle/>
                    <a:p>
                      <a:pPr algn="ctr" fontAlgn="ctr"/>
                      <a:r>
                        <a:rPr lang="en-US" sz="2000" b="1" i="0" u="none" strike="noStrike" dirty="0">
                          <a:solidFill>
                            <a:srgbClr val="363B42"/>
                          </a:solidFill>
                          <a:effectLst/>
                          <a:latin typeface="+mn-lt"/>
                        </a:rPr>
                        <a:t>35.3</a:t>
                      </a:r>
                    </a:p>
                  </a:txBody>
                  <a:tcPr marL="9525" marR="9525" marT="9525" marB="0" anchor="ctr"/>
                </a:tc>
                <a:tc>
                  <a:txBody>
                    <a:bodyPr/>
                    <a:lstStyle/>
                    <a:p>
                      <a:pPr algn="ctr" fontAlgn="ctr"/>
                      <a:r>
                        <a:rPr lang="en-US" sz="2000" b="1" i="0" u="none" strike="noStrike" dirty="0">
                          <a:solidFill>
                            <a:srgbClr val="363B42"/>
                          </a:solidFill>
                          <a:effectLst/>
                          <a:latin typeface="+mn-lt"/>
                        </a:rPr>
                        <a:t>38.9</a:t>
                      </a:r>
                    </a:p>
                  </a:txBody>
                  <a:tcPr marL="9525" marR="9525" marT="9525" marB="0" anchor="ctr"/>
                </a:tc>
                <a:tc>
                  <a:txBody>
                    <a:bodyPr/>
                    <a:lstStyle/>
                    <a:p>
                      <a:pPr algn="ctr" fontAlgn="ctr"/>
                      <a:r>
                        <a:rPr lang="en-US" sz="2000" b="1" i="0" u="none" strike="noStrike" dirty="0">
                          <a:solidFill>
                            <a:srgbClr val="363B42"/>
                          </a:solidFill>
                          <a:effectLst/>
                          <a:latin typeface="+mn-lt"/>
                        </a:rPr>
                        <a:t>34.1</a:t>
                      </a:r>
                    </a:p>
                  </a:txBody>
                  <a:tcPr marL="9525" marR="9525" marT="9525" marB="0" anchor="ctr"/>
                </a:tc>
                <a:extLst>
                  <a:ext uri="{0D108BD9-81ED-4DB2-BD59-A6C34878D82A}">
                    <a16:rowId xmlns:a16="http://schemas.microsoft.com/office/drawing/2014/main" val="2741062718"/>
                  </a:ext>
                </a:extLst>
              </a:tr>
              <a:tr h="377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Some college</a:t>
                      </a:r>
                    </a:p>
                  </a:txBody>
                  <a:tcPr/>
                </a:tc>
                <a:tc>
                  <a:txBody>
                    <a:bodyPr/>
                    <a:lstStyle/>
                    <a:p>
                      <a:pPr algn="ctr" fontAlgn="ctr"/>
                      <a:r>
                        <a:rPr lang="en-US" sz="2000" b="1" i="0" u="none" strike="noStrike" dirty="0">
                          <a:solidFill>
                            <a:srgbClr val="363B42"/>
                          </a:solidFill>
                          <a:effectLst/>
                          <a:latin typeface="+mn-lt"/>
                        </a:rPr>
                        <a:t>16.0</a:t>
                      </a:r>
                    </a:p>
                  </a:txBody>
                  <a:tcPr marL="9525" marR="9525" marT="9525" marB="0" anchor="ctr"/>
                </a:tc>
                <a:tc>
                  <a:txBody>
                    <a:bodyPr/>
                    <a:lstStyle/>
                    <a:p>
                      <a:pPr algn="ctr" fontAlgn="ctr"/>
                      <a:r>
                        <a:rPr lang="en-US" sz="2000" b="1" i="0" u="none" strike="noStrike" dirty="0">
                          <a:solidFill>
                            <a:srgbClr val="363B42"/>
                          </a:solidFill>
                          <a:effectLst/>
                          <a:latin typeface="+mn-lt"/>
                        </a:rPr>
                        <a:t>23.8</a:t>
                      </a:r>
                    </a:p>
                  </a:txBody>
                  <a:tcPr marL="9525" marR="9525" marT="9525" marB="0" anchor="ctr"/>
                </a:tc>
                <a:tc>
                  <a:txBody>
                    <a:bodyPr/>
                    <a:lstStyle/>
                    <a:p>
                      <a:pPr algn="ctr" fontAlgn="ctr"/>
                      <a:r>
                        <a:rPr lang="en-US" sz="2000" b="1" i="0" u="none" strike="noStrike" dirty="0">
                          <a:solidFill>
                            <a:srgbClr val="363B42"/>
                          </a:solidFill>
                          <a:effectLst/>
                          <a:latin typeface="+mn-lt"/>
                        </a:rPr>
                        <a:t>18.3</a:t>
                      </a:r>
                    </a:p>
                  </a:txBody>
                  <a:tcPr marL="9525" marR="9525" marT="9525" marB="0" anchor="ctr"/>
                </a:tc>
                <a:tc>
                  <a:txBody>
                    <a:bodyPr/>
                    <a:lstStyle/>
                    <a:p>
                      <a:pPr algn="ctr" fontAlgn="ctr"/>
                      <a:r>
                        <a:rPr lang="en-US" sz="2000" b="1" i="0" u="none" strike="noStrike" dirty="0">
                          <a:solidFill>
                            <a:srgbClr val="363B42"/>
                          </a:solidFill>
                          <a:effectLst/>
                          <a:latin typeface="+mn-lt"/>
                        </a:rPr>
                        <a:t>11.5</a:t>
                      </a:r>
                    </a:p>
                  </a:txBody>
                  <a:tcPr marL="9525" marR="9525" marT="9525" marB="0" anchor="ctr"/>
                </a:tc>
                <a:tc>
                  <a:txBody>
                    <a:bodyPr/>
                    <a:lstStyle/>
                    <a:p>
                      <a:pPr algn="ctr" fontAlgn="ctr"/>
                      <a:r>
                        <a:rPr lang="en-US" sz="2000" b="1" i="0" u="none" strike="noStrike" dirty="0">
                          <a:solidFill>
                            <a:srgbClr val="363B42"/>
                          </a:solidFill>
                          <a:effectLst/>
                          <a:latin typeface="+mn-lt"/>
                        </a:rPr>
                        <a:t>21.6</a:t>
                      </a:r>
                    </a:p>
                  </a:txBody>
                  <a:tcPr marL="9525" marR="9525" marT="9525" marB="0" anchor="ctr"/>
                </a:tc>
                <a:extLst>
                  <a:ext uri="{0D108BD9-81ED-4DB2-BD59-A6C34878D82A}">
                    <a16:rowId xmlns:a16="http://schemas.microsoft.com/office/drawing/2014/main" val="3721146656"/>
                  </a:ext>
                </a:extLst>
              </a:tr>
              <a:tr h="377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Associates degree</a:t>
                      </a:r>
                    </a:p>
                  </a:txBody>
                  <a:tcPr/>
                </a:tc>
                <a:tc>
                  <a:txBody>
                    <a:bodyPr/>
                    <a:lstStyle/>
                    <a:p>
                      <a:pPr algn="ctr" fontAlgn="ctr"/>
                      <a:r>
                        <a:rPr lang="en-US" sz="2000" b="1" i="0" u="none" strike="noStrike" dirty="0">
                          <a:solidFill>
                            <a:srgbClr val="363B42"/>
                          </a:solidFill>
                          <a:effectLst/>
                          <a:latin typeface="+mn-lt"/>
                        </a:rPr>
                        <a:t>5.5</a:t>
                      </a:r>
                    </a:p>
                  </a:txBody>
                  <a:tcPr marL="9525" marR="9525" marT="9525" marB="0" anchor="ctr"/>
                </a:tc>
                <a:tc>
                  <a:txBody>
                    <a:bodyPr/>
                    <a:lstStyle/>
                    <a:p>
                      <a:pPr algn="ctr" fontAlgn="ctr"/>
                      <a:r>
                        <a:rPr lang="en-US" sz="2000" b="1" i="0" u="none" strike="noStrike" dirty="0">
                          <a:solidFill>
                            <a:srgbClr val="363B42"/>
                          </a:solidFill>
                          <a:effectLst/>
                          <a:latin typeface="+mn-lt"/>
                        </a:rPr>
                        <a:t>13.3</a:t>
                      </a:r>
                    </a:p>
                  </a:txBody>
                  <a:tcPr marL="9525" marR="9525" marT="9525" marB="0" anchor="ctr"/>
                </a:tc>
                <a:tc>
                  <a:txBody>
                    <a:bodyPr/>
                    <a:lstStyle/>
                    <a:p>
                      <a:pPr algn="ctr" fontAlgn="ctr"/>
                      <a:r>
                        <a:rPr lang="en-US" sz="2000" b="1" i="0" u="none" strike="noStrike" dirty="0">
                          <a:solidFill>
                            <a:srgbClr val="363B42"/>
                          </a:solidFill>
                          <a:effectLst/>
                          <a:latin typeface="+mn-lt"/>
                        </a:rPr>
                        <a:t>17.3</a:t>
                      </a:r>
                    </a:p>
                  </a:txBody>
                  <a:tcPr marL="9525" marR="9525" marT="9525" marB="0" anchor="ctr"/>
                </a:tc>
                <a:tc>
                  <a:txBody>
                    <a:bodyPr/>
                    <a:lstStyle/>
                    <a:p>
                      <a:pPr algn="ctr" fontAlgn="ctr"/>
                      <a:r>
                        <a:rPr lang="en-US" sz="2000" b="1" i="0" u="none" strike="noStrike" dirty="0">
                          <a:solidFill>
                            <a:srgbClr val="363B42"/>
                          </a:solidFill>
                          <a:effectLst/>
                          <a:latin typeface="+mn-lt"/>
                        </a:rPr>
                        <a:t>16.0</a:t>
                      </a:r>
                    </a:p>
                  </a:txBody>
                  <a:tcPr marL="9525" marR="9525" marT="9525" marB="0" anchor="ctr"/>
                </a:tc>
                <a:tc>
                  <a:txBody>
                    <a:bodyPr/>
                    <a:lstStyle/>
                    <a:p>
                      <a:pPr algn="ctr" fontAlgn="ctr"/>
                      <a:r>
                        <a:rPr lang="en-US" sz="2000" b="1" i="0" u="none" strike="noStrike" dirty="0">
                          <a:solidFill>
                            <a:srgbClr val="363B42"/>
                          </a:solidFill>
                          <a:effectLst/>
                          <a:latin typeface="+mn-lt"/>
                        </a:rPr>
                        <a:t>19.3</a:t>
                      </a:r>
                    </a:p>
                  </a:txBody>
                  <a:tcPr marL="9525" marR="9525" marT="9525" marB="0" anchor="ctr"/>
                </a:tc>
                <a:extLst>
                  <a:ext uri="{0D108BD9-81ED-4DB2-BD59-A6C34878D82A}">
                    <a16:rowId xmlns:a16="http://schemas.microsoft.com/office/drawing/2014/main" val="2415963359"/>
                  </a:ext>
                </a:extLst>
              </a:tr>
              <a:tr h="377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Bachelor’s degree</a:t>
                      </a:r>
                    </a:p>
                  </a:txBody>
                  <a:tcPr/>
                </a:tc>
                <a:tc>
                  <a:txBody>
                    <a:bodyPr/>
                    <a:lstStyle/>
                    <a:p>
                      <a:pPr algn="ctr" fontAlgn="ctr"/>
                      <a:r>
                        <a:rPr lang="en-US" sz="2000" b="1" i="0" u="none" strike="noStrike" dirty="0">
                          <a:solidFill>
                            <a:srgbClr val="363B42"/>
                          </a:solidFill>
                          <a:effectLst/>
                          <a:latin typeface="+mn-lt"/>
                        </a:rPr>
                        <a:t>3.6</a:t>
                      </a:r>
                    </a:p>
                  </a:txBody>
                  <a:tcPr marL="9525" marR="9525" marT="9525" marB="0" anchor="ctr"/>
                </a:tc>
                <a:tc>
                  <a:txBody>
                    <a:bodyPr/>
                    <a:lstStyle/>
                    <a:p>
                      <a:pPr algn="ctr" fontAlgn="ctr"/>
                      <a:r>
                        <a:rPr lang="en-US" sz="2000" b="1" i="0" u="none" strike="noStrike" dirty="0">
                          <a:solidFill>
                            <a:srgbClr val="363B42"/>
                          </a:solidFill>
                          <a:effectLst/>
                          <a:latin typeface="+mn-lt"/>
                        </a:rPr>
                        <a:t>7.5</a:t>
                      </a:r>
                    </a:p>
                  </a:txBody>
                  <a:tcPr marL="9525" marR="9525" marT="9525" marB="0" anchor="ctr"/>
                </a:tc>
                <a:tc>
                  <a:txBody>
                    <a:bodyPr/>
                    <a:lstStyle/>
                    <a:p>
                      <a:pPr algn="ctr" fontAlgn="ctr"/>
                      <a:r>
                        <a:rPr lang="en-US" sz="2000" b="1" i="0" u="none" strike="noStrike" dirty="0">
                          <a:solidFill>
                            <a:srgbClr val="363B42"/>
                          </a:solidFill>
                          <a:effectLst/>
                          <a:latin typeface="+mn-lt"/>
                        </a:rPr>
                        <a:t>14.5</a:t>
                      </a:r>
                    </a:p>
                  </a:txBody>
                  <a:tcPr marL="9525" marR="9525" marT="9525" marB="0" anchor="ctr"/>
                </a:tc>
                <a:tc>
                  <a:txBody>
                    <a:bodyPr/>
                    <a:lstStyle/>
                    <a:p>
                      <a:pPr algn="ctr" fontAlgn="ctr"/>
                      <a:r>
                        <a:rPr lang="en-US" sz="2000" b="1" i="0" u="none" strike="noStrike" dirty="0">
                          <a:solidFill>
                            <a:srgbClr val="363B42"/>
                          </a:solidFill>
                          <a:effectLst/>
                          <a:latin typeface="+mn-lt"/>
                        </a:rPr>
                        <a:t>10.7</a:t>
                      </a:r>
                    </a:p>
                  </a:txBody>
                  <a:tcPr marL="9525" marR="9525" marT="9525" marB="0" anchor="ctr"/>
                </a:tc>
                <a:tc>
                  <a:txBody>
                    <a:bodyPr/>
                    <a:lstStyle/>
                    <a:p>
                      <a:pPr algn="ctr" fontAlgn="ctr"/>
                      <a:r>
                        <a:rPr lang="en-US" sz="2000" b="1" i="0" u="none" strike="noStrike" dirty="0">
                          <a:solidFill>
                            <a:srgbClr val="363B42"/>
                          </a:solidFill>
                          <a:effectLst/>
                          <a:latin typeface="+mn-lt"/>
                        </a:rPr>
                        <a:t>12.2</a:t>
                      </a:r>
                    </a:p>
                  </a:txBody>
                  <a:tcPr marL="9525" marR="9525" marT="9525" marB="0" anchor="ctr"/>
                </a:tc>
                <a:extLst>
                  <a:ext uri="{0D108BD9-81ED-4DB2-BD59-A6C34878D82A}">
                    <a16:rowId xmlns:a16="http://schemas.microsoft.com/office/drawing/2014/main" val="1816187837"/>
                  </a:ext>
                </a:extLst>
              </a:tr>
              <a:tr h="377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Graduate degree</a:t>
                      </a:r>
                    </a:p>
                  </a:txBody>
                  <a:tcPr/>
                </a:tc>
                <a:tc>
                  <a:txBody>
                    <a:bodyPr/>
                    <a:lstStyle/>
                    <a:p>
                      <a:pPr algn="ctr" fontAlgn="ctr"/>
                      <a:r>
                        <a:rPr lang="en-US" sz="2000" b="1" i="0" u="none" strike="noStrike" dirty="0">
                          <a:solidFill>
                            <a:srgbClr val="363B42"/>
                          </a:solidFill>
                          <a:effectLst/>
                          <a:latin typeface="+mn-lt"/>
                        </a:rPr>
                        <a:t>8.6</a:t>
                      </a:r>
                    </a:p>
                  </a:txBody>
                  <a:tcPr marL="9525" marR="9525" marT="9525" marB="0" anchor="ctr"/>
                </a:tc>
                <a:tc>
                  <a:txBody>
                    <a:bodyPr/>
                    <a:lstStyle/>
                    <a:p>
                      <a:pPr algn="ctr" fontAlgn="ctr"/>
                      <a:r>
                        <a:rPr lang="en-US" sz="2000" b="1" i="0" u="none" strike="noStrike" dirty="0">
                          <a:solidFill>
                            <a:srgbClr val="363B42"/>
                          </a:solidFill>
                          <a:effectLst/>
                          <a:latin typeface="+mn-lt"/>
                        </a:rPr>
                        <a:t>0.6</a:t>
                      </a:r>
                    </a:p>
                  </a:txBody>
                  <a:tcPr marL="9525" marR="9525" marT="9525" marB="0" anchor="ctr"/>
                </a:tc>
                <a:tc>
                  <a:txBody>
                    <a:bodyPr/>
                    <a:lstStyle/>
                    <a:p>
                      <a:pPr algn="ctr" fontAlgn="ctr"/>
                      <a:r>
                        <a:rPr lang="en-US" sz="2000" b="1" i="0" u="none" strike="noStrike" dirty="0">
                          <a:solidFill>
                            <a:srgbClr val="363B42"/>
                          </a:solidFill>
                          <a:effectLst/>
                          <a:latin typeface="+mn-lt"/>
                        </a:rPr>
                        <a:t>2.8</a:t>
                      </a:r>
                    </a:p>
                  </a:txBody>
                  <a:tcPr marL="9525" marR="9525" marT="9525" marB="0" anchor="ctr"/>
                </a:tc>
                <a:tc>
                  <a:txBody>
                    <a:bodyPr/>
                    <a:lstStyle/>
                    <a:p>
                      <a:pPr algn="ctr" fontAlgn="ctr"/>
                      <a:r>
                        <a:rPr lang="en-US" sz="2000" b="1" i="0" u="none" strike="noStrike" dirty="0">
                          <a:solidFill>
                            <a:srgbClr val="363B42"/>
                          </a:solidFill>
                          <a:effectLst/>
                          <a:latin typeface="+mn-lt"/>
                        </a:rPr>
                        <a:t>5.3</a:t>
                      </a:r>
                    </a:p>
                  </a:txBody>
                  <a:tcPr marL="9525" marR="9525" marT="9525" marB="0" anchor="ctr"/>
                </a:tc>
                <a:tc>
                  <a:txBody>
                    <a:bodyPr/>
                    <a:lstStyle/>
                    <a:p>
                      <a:pPr algn="ctr" fontAlgn="ctr"/>
                      <a:r>
                        <a:rPr lang="en-US" sz="2000" b="1" i="0" u="none" strike="noStrike" dirty="0">
                          <a:solidFill>
                            <a:srgbClr val="363B42"/>
                          </a:solidFill>
                          <a:effectLst/>
                          <a:latin typeface="+mn-lt"/>
                        </a:rPr>
                        <a:t>7.0</a:t>
                      </a:r>
                    </a:p>
                  </a:txBody>
                  <a:tcPr marL="9525" marR="9525" marT="9525" marB="0" anchor="ctr"/>
                </a:tc>
                <a:extLst>
                  <a:ext uri="{0D108BD9-81ED-4DB2-BD59-A6C34878D82A}">
                    <a16:rowId xmlns:a16="http://schemas.microsoft.com/office/drawing/2014/main" val="3048279753"/>
                  </a:ext>
                </a:extLst>
              </a:tr>
            </a:tbl>
          </a:graphicData>
        </a:graphic>
      </p:graphicFrame>
      <p:sp>
        <p:nvSpPr>
          <p:cNvPr id="21" name="TextBox 20">
            <a:extLst>
              <a:ext uri="{FF2B5EF4-FFF2-40B4-BE49-F238E27FC236}">
                <a16:creationId xmlns:a16="http://schemas.microsoft.com/office/drawing/2014/main" id="{D5BB6153-54D0-4F9B-A1DB-BEC7F17CDEA6}"/>
              </a:ext>
            </a:extLst>
          </p:cNvPr>
          <p:cNvSpPr txBox="1"/>
          <p:nvPr/>
        </p:nvSpPr>
        <p:spPr>
          <a:xfrm>
            <a:off x="7209230" y="5683363"/>
            <a:ext cx="25443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Highest percent of persons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with graduate degrees </a:t>
            </a:r>
          </a:p>
        </p:txBody>
      </p:sp>
      <p:pic>
        <p:nvPicPr>
          <p:cNvPr id="4" name="Picture 3">
            <a:extLst>
              <a:ext uri="{FF2B5EF4-FFF2-40B4-BE49-F238E27FC236}">
                <a16:creationId xmlns:a16="http://schemas.microsoft.com/office/drawing/2014/main" id="{D5A73399-5AC6-457B-8568-308AB11700C0}"/>
              </a:ext>
            </a:extLst>
          </p:cNvPr>
          <p:cNvPicPr>
            <a:picLocks noChangeAspect="1"/>
          </p:cNvPicPr>
          <p:nvPr/>
        </p:nvPicPr>
        <p:blipFill>
          <a:blip r:embed="rId2">
            <a:duotone>
              <a:schemeClr val="accent1">
                <a:shade val="45000"/>
                <a:satMod val="135000"/>
              </a:schemeClr>
              <a:prstClr val="white"/>
            </a:duotone>
          </a:blip>
          <a:stretch>
            <a:fillRect/>
          </a:stretch>
        </p:blipFill>
        <p:spPr>
          <a:xfrm>
            <a:off x="7581775" y="2678634"/>
            <a:ext cx="4343691" cy="3122028"/>
          </a:xfrm>
          <a:prstGeom prst="rect">
            <a:avLst/>
          </a:prstGeom>
        </p:spPr>
      </p:pic>
      <p:sp>
        <p:nvSpPr>
          <p:cNvPr id="17" name="TextBox 16">
            <a:extLst>
              <a:ext uri="{FF2B5EF4-FFF2-40B4-BE49-F238E27FC236}">
                <a16:creationId xmlns:a16="http://schemas.microsoft.com/office/drawing/2014/main" id="{31AEDA6A-A6B4-469C-B42C-A4A292BF20AC}"/>
              </a:ext>
            </a:extLst>
          </p:cNvPr>
          <p:cNvSpPr txBox="1"/>
          <p:nvPr/>
        </p:nvSpPr>
        <p:spPr>
          <a:xfrm>
            <a:off x="9865822" y="3059668"/>
            <a:ext cx="6447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1101</a:t>
            </a:r>
          </a:p>
        </p:txBody>
      </p:sp>
      <p:sp>
        <p:nvSpPr>
          <p:cNvPr id="18" name="TextBox 17">
            <a:extLst>
              <a:ext uri="{FF2B5EF4-FFF2-40B4-BE49-F238E27FC236}">
                <a16:creationId xmlns:a16="http://schemas.microsoft.com/office/drawing/2014/main" id="{0B71192A-722E-4FDA-8002-4E2F29BAE1A1}"/>
              </a:ext>
            </a:extLst>
          </p:cNvPr>
          <p:cNvSpPr txBox="1"/>
          <p:nvPr/>
        </p:nvSpPr>
        <p:spPr>
          <a:xfrm>
            <a:off x="8667908" y="3822330"/>
            <a:ext cx="6418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1102</a:t>
            </a:r>
          </a:p>
        </p:txBody>
      </p:sp>
      <p:sp>
        <p:nvSpPr>
          <p:cNvPr id="19" name="TextBox 18">
            <a:extLst>
              <a:ext uri="{FF2B5EF4-FFF2-40B4-BE49-F238E27FC236}">
                <a16:creationId xmlns:a16="http://schemas.microsoft.com/office/drawing/2014/main" id="{651701BC-0091-4B12-9F93-B418ACED140A}"/>
              </a:ext>
            </a:extLst>
          </p:cNvPr>
          <p:cNvSpPr txBox="1"/>
          <p:nvPr/>
        </p:nvSpPr>
        <p:spPr>
          <a:xfrm>
            <a:off x="10041351" y="3607944"/>
            <a:ext cx="9383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1103.01</a:t>
            </a:r>
          </a:p>
        </p:txBody>
      </p:sp>
      <p:sp>
        <p:nvSpPr>
          <p:cNvPr id="22" name="TextBox 21">
            <a:extLst>
              <a:ext uri="{FF2B5EF4-FFF2-40B4-BE49-F238E27FC236}">
                <a16:creationId xmlns:a16="http://schemas.microsoft.com/office/drawing/2014/main" id="{8923FC5C-36CD-45BC-98A6-0BB9D7753E4A}"/>
              </a:ext>
            </a:extLst>
          </p:cNvPr>
          <p:cNvSpPr txBox="1"/>
          <p:nvPr/>
        </p:nvSpPr>
        <p:spPr>
          <a:xfrm>
            <a:off x="9620268" y="4095818"/>
            <a:ext cx="9355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1103.02</a:t>
            </a:r>
          </a:p>
        </p:txBody>
      </p:sp>
      <p:sp>
        <p:nvSpPr>
          <p:cNvPr id="23" name="TextBox 22">
            <a:extLst>
              <a:ext uri="{FF2B5EF4-FFF2-40B4-BE49-F238E27FC236}">
                <a16:creationId xmlns:a16="http://schemas.microsoft.com/office/drawing/2014/main" id="{7FFBCF15-96ED-45D4-8553-E64F1761991F}"/>
              </a:ext>
            </a:extLst>
          </p:cNvPr>
          <p:cNvSpPr txBox="1"/>
          <p:nvPr/>
        </p:nvSpPr>
        <p:spPr>
          <a:xfrm>
            <a:off x="10510550" y="4778667"/>
            <a:ext cx="6527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1104</a:t>
            </a:r>
          </a:p>
        </p:txBody>
      </p:sp>
      <p:sp>
        <p:nvSpPr>
          <p:cNvPr id="15" name="TextBox 14">
            <a:extLst>
              <a:ext uri="{FF2B5EF4-FFF2-40B4-BE49-F238E27FC236}">
                <a16:creationId xmlns:a16="http://schemas.microsoft.com/office/drawing/2014/main" id="{4ABD9349-8C1C-4280-9BB1-7B505D75E1D5}"/>
              </a:ext>
            </a:extLst>
          </p:cNvPr>
          <p:cNvSpPr txBox="1"/>
          <p:nvPr/>
        </p:nvSpPr>
        <p:spPr>
          <a:xfrm>
            <a:off x="8048760" y="1664246"/>
            <a:ext cx="1600118"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Highest percent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of persons with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less than 9</a:t>
            </a:r>
            <a:r>
              <a:rPr kumimoji="0" lang="en-US" sz="1400" b="1" i="0" u="none" strike="noStrike" kern="1200" cap="none" spc="0" normalizeH="0" baseline="30000" noProof="0" dirty="0">
                <a:ln>
                  <a:noFill/>
                </a:ln>
                <a:solidFill>
                  <a:prstClr val="black"/>
                </a:solidFill>
                <a:effectLst/>
                <a:uLnTx/>
                <a:uFillTx/>
                <a:latin typeface="Corbel" panose="020B0503020204020204"/>
                <a:ea typeface="+mn-ea"/>
                <a:cs typeface="+mn-cs"/>
              </a:rPr>
              <a:t>th</a:t>
            </a: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 grade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education</a:t>
            </a:r>
          </a:p>
        </p:txBody>
      </p:sp>
      <p:cxnSp>
        <p:nvCxnSpPr>
          <p:cNvPr id="14" name="Straight Arrow Connector 13">
            <a:extLst>
              <a:ext uri="{FF2B5EF4-FFF2-40B4-BE49-F238E27FC236}">
                <a16:creationId xmlns:a16="http://schemas.microsoft.com/office/drawing/2014/main" id="{C5EA02C1-8C08-4053-A57D-101D80F293B6}"/>
              </a:ext>
            </a:extLst>
          </p:cNvPr>
          <p:cNvCxnSpPr>
            <a:cxnSpLocks/>
          </p:cNvCxnSpPr>
          <p:nvPr/>
        </p:nvCxnSpPr>
        <p:spPr>
          <a:xfrm>
            <a:off x="8300107" y="2651103"/>
            <a:ext cx="548712" cy="11712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69403772-2A0B-4395-8D6E-5DE341A293DF}"/>
              </a:ext>
            </a:extLst>
          </p:cNvPr>
          <p:cNvCxnSpPr>
            <a:cxnSpLocks/>
            <a:endCxn id="22" idx="2"/>
          </p:cNvCxnSpPr>
          <p:nvPr/>
        </p:nvCxnSpPr>
        <p:spPr>
          <a:xfrm flipV="1">
            <a:off x="8392798" y="4465150"/>
            <a:ext cx="1695227" cy="12182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932D53E5-2D3B-4ECB-96D8-B4D8A9D64519}"/>
              </a:ext>
            </a:extLst>
          </p:cNvPr>
          <p:cNvSpPr txBox="1"/>
          <p:nvPr/>
        </p:nvSpPr>
        <p:spPr>
          <a:xfrm>
            <a:off x="2241176" y="5265724"/>
            <a:ext cx="263322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Persons ages 25 and older</a:t>
            </a:r>
          </a:p>
        </p:txBody>
      </p:sp>
    </p:spTree>
    <p:extLst>
      <p:ext uri="{BB962C8B-B14F-4D97-AF65-F5344CB8AC3E}">
        <p14:creationId xmlns:p14="http://schemas.microsoft.com/office/powerpoint/2010/main" val="114353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&amp; Community Context</a:t>
            </a:r>
          </a:p>
        </p:txBody>
      </p:sp>
      <p:cxnSp>
        <p:nvCxnSpPr>
          <p:cNvPr id="4" name="Straight Connector 3"/>
          <p:cNvCxnSpPr/>
          <p:nvPr/>
        </p:nvCxnSpPr>
        <p:spPr>
          <a:xfrm>
            <a:off x="1994701" y="3179821"/>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767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AAA2-F9A5-4EB0-8C20-2CB7AECC2EA6}"/>
              </a:ext>
            </a:extLst>
          </p:cNvPr>
          <p:cNvSpPr>
            <a:spLocks noGrp="1"/>
          </p:cNvSpPr>
          <p:nvPr>
            <p:ph type="title"/>
          </p:nvPr>
        </p:nvSpPr>
        <p:spPr/>
        <p:txBody>
          <a:bodyPr/>
          <a:lstStyle/>
          <a:p>
            <a:r>
              <a:rPr lang="en-US" dirty="0"/>
              <a:t>Social and Community Context</a:t>
            </a:r>
          </a:p>
        </p:txBody>
      </p:sp>
      <p:sp>
        <p:nvSpPr>
          <p:cNvPr id="5" name="Content Placeholder 2">
            <a:extLst>
              <a:ext uri="{FF2B5EF4-FFF2-40B4-BE49-F238E27FC236}">
                <a16:creationId xmlns:a16="http://schemas.microsoft.com/office/drawing/2014/main" id="{D128F82D-85ED-4A4D-868F-22C60AA1A15C}"/>
              </a:ext>
            </a:extLst>
          </p:cNvPr>
          <p:cNvSpPr>
            <a:spLocks noGrp="1"/>
          </p:cNvSpPr>
          <p:nvPr>
            <p:ph idx="1"/>
          </p:nvPr>
        </p:nvSpPr>
        <p:spPr>
          <a:xfrm>
            <a:off x="392113" y="1563688"/>
            <a:ext cx="11369675" cy="4298950"/>
          </a:xfrm>
        </p:spPr>
        <p:txBody>
          <a:bodyPr>
            <a:normAutofit/>
          </a:bodyPr>
          <a:lstStyle/>
          <a:p>
            <a:r>
              <a:rPr lang="en-US" dirty="0"/>
              <a:t>Included in this category are:</a:t>
            </a:r>
          </a:p>
          <a:p>
            <a:pPr lvl="1"/>
            <a:r>
              <a:rPr lang="en-US" dirty="0"/>
              <a:t>Discrimination</a:t>
            </a:r>
          </a:p>
          <a:p>
            <a:pPr lvl="1"/>
            <a:r>
              <a:rPr lang="en-US" dirty="0"/>
              <a:t>Incarceration</a:t>
            </a:r>
          </a:p>
          <a:p>
            <a:pPr lvl="1"/>
            <a:r>
              <a:rPr lang="en-US" dirty="0"/>
              <a:t>Social Cohesion </a:t>
            </a:r>
          </a:p>
          <a:p>
            <a:r>
              <a:rPr lang="en-US" dirty="0"/>
              <a:t>Discrimination barriers to consider</a:t>
            </a:r>
          </a:p>
          <a:p>
            <a:pPr lvl="1"/>
            <a:r>
              <a:rPr lang="en-US" dirty="0"/>
              <a:t>Discrimination can affect employment opportunities, access to care and access to adequate housing</a:t>
            </a:r>
          </a:p>
          <a:p>
            <a:pPr lvl="1"/>
            <a:r>
              <a:rPr lang="en-US" dirty="0"/>
              <a:t>Discrimination can result in toxic stress which leads to negative infant outcomes and cardiovascular issues</a:t>
            </a:r>
          </a:p>
        </p:txBody>
      </p:sp>
    </p:spTree>
    <p:extLst>
      <p:ext uri="{BB962C8B-B14F-4D97-AF65-F5344CB8AC3E}">
        <p14:creationId xmlns:p14="http://schemas.microsoft.com/office/powerpoint/2010/main" val="2249712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880856-673F-4178-A0BE-8D747DECEECB}"/>
              </a:ext>
            </a:extLst>
          </p:cNvPr>
          <p:cNvSpPr>
            <a:spLocks noGrp="1"/>
          </p:cNvSpPr>
          <p:nvPr>
            <p:ph type="title"/>
          </p:nvPr>
        </p:nvSpPr>
        <p:spPr>
          <a:xfrm>
            <a:off x="1242788" y="417096"/>
            <a:ext cx="10519125" cy="962526"/>
          </a:xfrm>
        </p:spPr>
        <p:txBody>
          <a:bodyPr/>
          <a:lstStyle/>
          <a:p>
            <a:r>
              <a:rPr lang="en-US" dirty="0"/>
              <a:t>Social and Community Context</a:t>
            </a:r>
          </a:p>
        </p:txBody>
      </p:sp>
      <p:sp>
        <p:nvSpPr>
          <p:cNvPr id="6" name="Content Placeholder 2">
            <a:extLst>
              <a:ext uri="{FF2B5EF4-FFF2-40B4-BE49-F238E27FC236}">
                <a16:creationId xmlns:a16="http://schemas.microsoft.com/office/drawing/2014/main" id="{B9D89E61-821C-436B-A0D2-5B25C7E4D9CF}"/>
              </a:ext>
            </a:extLst>
          </p:cNvPr>
          <p:cNvSpPr>
            <a:spLocks noGrp="1"/>
          </p:cNvSpPr>
          <p:nvPr>
            <p:ph idx="1"/>
          </p:nvPr>
        </p:nvSpPr>
        <p:spPr>
          <a:xfrm>
            <a:off x="665343" y="1501629"/>
            <a:ext cx="10519125" cy="4924337"/>
          </a:xfrm>
        </p:spPr>
        <p:txBody>
          <a:bodyPr>
            <a:normAutofit/>
          </a:bodyPr>
          <a:lstStyle/>
          <a:p>
            <a:r>
              <a:rPr lang="en-US" dirty="0"/>
              <a:t>Incarceration barriers to consider (injury and violence section)</a:t>
            </a:r>
          </a:p>
          <a:p>
            <a:pPr lvl="1"/>
            <a:r>
              <a:rPr lang="en-US" dirty="0"/>
              <a:t>Persons who were incarcerated have less chance of obtaining gainful employment</a:t>
            </a:r>
          </a:p>
          <a:p>
            <a:pPr lvl="1"/>
            <a:r>
              <a:rPr lang="en-US" dirty="0"/>
              <a:t>Persons who were incarcerated and have addictions issues may have health issues related to the addiction</a:t>
            </a:r>
          </a:p>
          <a:p>
            <a:pPr lvl="1"/>
            <a:r>
              <a:rPr lang="en-US" dirty="0"/>
              <a:t>Continuity of care for health conditions when incarcerated and released</a:t>
            </a:r>
          </a:p>
          <a:p>
            <a:r>
              <a:rPr lang="en-US" dirty="0"/>
              <a:t>Social cohesion barriers to consider</a:t>
            </a:r>
          </a:p>
          <a:p>
            <a:pPr lvl="1"/>
            <a:r>
              <a:rPr lang="en-US" dirty="0"/>
              <a:t> Social networks can spread health behaviors, also known as social contagion.  Examples are smoking, drinking and eating behaviors</a:t>
            </a:r>
          </a:p>
          <a:p>
            <a:pPr lvl="1"/>
            <a:r>
              <a:rPr lang="en-US" dirty="0"/>
              <a:t>Lack of social cohesion can lead to isolation, insomnia and emotional stress</a:t>
            </a:r>
          </a:p>
          <a:p>
            <a:pPr lvl="1"/>
            <a:endParaRPr lang="en-US" dirty="0"/>
          </a:p>
        </p:txBody>
      </p:sp>
    </p:spTree>
    <p:extLst>
      <p:ext uri="{BB962C8B-B14F-4D97-AF65-F5344CB8AC3E}">
        <p14:creationId xmlns:p14="http://schemas.microsoft.com/office/powerpoint/2010/main" val="402541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SDOH Categories</a:t>
            </a:r>
          </a:p>
        </p:txBody>
      </p:sp>
      <p:sp>
        <p:nvSpPr>
          <p:cNvPr id="3" name="Content Placeholder 2"/>
          <p:cNvSpPr>
            <a:spLocks noGrp="1"/>
          </p:cNvSpPr>
          <p:nvPr>
            <p:ph idx="1"/>
          </p:nvPr>
        </p:nvSpPr>
        <p:spPr>
          <a:xfrm>
            <a:off x="665344" y="1379622"/>
            <a:ext cx="7194606" cy="4903732"/>
          </a:xfrm>
        </p:spPr>
        <p:txBody>
          <a:bodyPr>
            <a:normAutofit/>
          </a:bodyPr>
          <a:lstStyle/>
          <a:p>
            <a:r>
              <a:rPr lang="en-US" sz="3000" dirty="0"/>
              <a:t>Healthy People 2020 social determinants can be condensed into the following categories:</a:t>
            </a:r>
          </a:p>
          <a:p>
            <a:pPr lvl="1"/>
            <a:r>
              <a:rPr lang="en-US" sz="3000" dirty="0"/>
              <a:t>Education</a:t>
            </a:r>
          </a:p>
          <a:p>
            <a:pPr lvl="1"/>
            <a:r>
              <a:rPr lang="en-US" sz="3000" dirty="0"/>
              <a:t>Economic Stability</a:t>
            </a:r>
          </a:p>
          <a:p>
            <a:pPr lvl="1"/>
            <a:r>
              <a:rPr lang="en-US" sz="3000" dirty="0"/>
              <a:t>Social and Community Context</a:t>
            </a:r>
          </a:p>
          <a:p>
            <a:pPr lvl="1"/>
            <a:r>
              <a:rPr lang="en-US" sz="3000" dirty="0"/>
              <a:t>Health &amp; Health Care</a:t>
            </a:r>
          </a:p>
          <a:p>
            <a:pPr lvl="1"/>
            <a:r>
              <a:rPr lang="en-US" sz="3000" dirty="0"/>
              <a:t>Neighborhood and Built Environment</a:t>
            </a:r>
          </a:p>
          <a:p>
            <a:r>
              <a:rPr lang="en-US" sz="3000" dirty="0"/>
              <a:t>The theory is that in order to fix health care, you have to fix these items first</a:t>
            </a:r>
          </a:p>
          <a:p>
            <a:endParaRPr lang="en-US" sz="3000" dirty="0"/>
          </a:p>
          <a:p>
            <a:endParaRPr lang="en-US" sz="3000" dirty="0"/>
          </a:p>
          <a:p>
            <a:endParaRPr lang="en-US" sz="3000" dirty="0"/>
          </a:p>
          <a:p>
            <a:endParaRPr lang="en-US" sz="3000" dirty="0"/>
          </a:p>
          <a:p>
            <a:endParaRPr lang="en-US" sz="3000" dirty="0"/>
          </a:p>
          <a:p>
            <a:endParaRPr lang="en-US" sz="3000" dirty="0"/>
          </a:p>
        </p:txBody>
      </p:sp>
      <p:pic>
        <p:nvPicPr>
          <p:cNvPr id="4" name="Picture 3">
            <a:extLst>
              <a:ext uri="{FF2B5EF4-FFF2-40B4-BE49-F238E27FC236}">
                <a16:creationId xmlns:a16="http://schemas.microsoft.com/office/drawing/2014/main" id="{2A583589-B63F-4F70-A897-E4EC5F99AB91}"/>
              </a:ext>
            </a:extLst>
          </p:cNvPr>
          <p:cNvPicPr>
            <a:picLocks noChangeAspect="1"/>
          </p:cNvPicPr>
          <p:nvPr/>
        </p:nvPicPr>
        <p:blipFill>
          <a:blip r:embed="rId3"/>
          <a:stretch>
            <a:fillRect/>
          </a:stretch>
        </p:blipFill>
        <p:spPr>
          <a:xfrm>
            <a:off x="7638148" y="1461246"/>
            <a:ext cx="4123765" cy="4123765"/>
          </a:xfrm>
          <a:prstGeom prst="rect">
            <a:avLst/>
          </a:prstGeom>
        </p:spPr>
      </p:pic>
    </p:spTree>
    <p:extLst>
      <p:ext uri="{BB962C8B-B14F-4D97-AF65-F5344CB8AC3E}">
        <p14:creationId xmlns:p14="http://schemas.microsoft.com/office/powerpoint/2010/main" val="400353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0FEE-277A-4FE4-AD28-A8190B30F754}"/>
              </a:ext>
            </a:extLst>
          </p:cNvPr>
          <p:cNvSpPr>
            <a:spLocks noGrp="1"/>
          </p:cNvSpPr>
          <p:nvPr>
            <p:ph type="title"/>
          </p:nvPr>
        </p:nvSpPr>
        <p:spPr/>
        <p:txBody>
          <a:bodyPr>
            <a:noAutofit/>
          </a:bodyPr>
          <a:lstStyle/>
          <a:p>
            <a:r>
              <a:rPr lang="en-US" sz="4200" dirty="0"/>
              <a:t>Racial Residential Segregation, 2015-2018 Madison County and Florida</a:t>
            </a:r>
          </a:p>
        </p:txBody>
      </p:sp>
      <p:graphicFrame>
        <p:nvGraphicFramePr>
          <p:cNvPr id="4" name="Content Placeholder 10">
            <a:extLst>
              <a:ext uri="{FF2B5EF4-FFF2-40B4-BE49-F238E27FC236}">
                <a16:creationId xmlns:a16="http://schemas.microsoft.com/office/drawing/2014/main" id="{489C8134-595D-4399-98C4-BDA2247D4536}"/>
              </a:ext>
            </a:extLst>
          </p:cNvPr>
          <p:cNvGraphicFramePr>
            <a:graphicFrameLocks noGrp="1"/>
          </p:cNvGraphicFramePr>
          <p:nvPr>
            <p:ph idx="1"/>
          </p:nvPr>
        </p:nvGraphicFramePr>
        <p:xfrm>
          <a:off x="392113" y="1563688"/>
          <a:ext cx="11369675" cy="42989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803B6C3-4E0E-4C89-8AE1-02F34E760274}"/>
              </a:ext>
            </a:extLst>
          </p:cNvPr>
          <p:cNvSpPr txBox="1"/>
          <p:nvPr/>
        </p:nvSpPr>
        <p:spPr>
          <a:xfrm>
            <a:off x="578840" y="5774594"/>
            <a:ext cx="9123460"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When the Racial Segregation Index is less than 0.3 the county’s population is “well integrated.”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Values between 0.3 and 0.6 indicate the county’s population is “moderately segregated.”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Values above 0.6 indicate the county’s population is “very segregated.”</a:t>
            </a:r>
          </a:p>
        </p:txBody>
      </p:sp>
    </p:spTree>
    <p:extLst>
      <p:ext uri="{BB962C8B-B14F-4D97-AF65-F5344CB8AC3E}">
        <p14:creationId xmlns:p14="http://schemas.microsoft.com/office/powerpoint/2010/main" val="3699952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&amp; Healthcare</a:t>
            </a:r>
          </a:p>
        </p:txBody>
      </p:sp>
      <p:sp>
        <p:nvSpPr>
          <p:cNvPr id="3" name="Text Placeholder 2"/>
          <p:cNvSpPr>
            <a:spLocks noGrp="1"/>
          </p:cNvSpPr>
          <p:nvPr>
            <p:ph type="body" sz="quarter" idx="13"/>
          </p:nvPr>
        </p:nvSpPr>
        <p:spPr>
          <a:xfrm>
            <a:off x="661988" y="3255798"/>
            <a:ext cx="10839450" cy="770773"/>
          </a:xfrm>
        </p:spPr>
        <p:txBody>
          <a:bodyPr/>
          <a:lstStyle/>
          <a:p>
            <a:r>
              <a:rPr lang="en-US" sz="2000" dirty="0"/>
              <a:t>Data Source:  DOH Florida </a:t>
            </a:r>
            <a:r>
              <a:rPr lang="en-US" dirty="0"/>
              <a:t>CHARTS, CMS</a:t>
            </a:r>
            <a:endParaRPr lang="en-US" sz="2000" dirty="0"/>
          </a:p>
          <a:p>
            <a:endParaRPr lang="en-US" dirty="0"/>
          </a:p>
        </p:txBody>
      </p:sp>
      <p:cxnSp>
        <p:nvCxnSpPr>
          <p:cNvPr id="4" name="Straight Connector 3"/>
          <p:cNvCxnSpPr/>
          <p:nvPr/>
        </p:nvCxnSpPr>
        <p:spPr>
          <a:xfrm>
            <a:off x="1994701" y="3179821"/>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54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7A9DC6-A597-4134-84DC-F5C482295934}"/>
              </a:ext>
            </a:extLst>
          </p:cNvPr>
          <p:cNvSpPr>
            <a:spLocks noGrp="1"/>
          </p:cNvSpPr>
          <p:nvPr>
            <p:ph type="title"/>
          </p:nvPr>
        </p:nvSpPr>
        <p:spPr>
          <a:xfrm>
            <a:off x="1242788" y="417096"/>
            <a:ext cx="10519125" cy="962526"/>
          </a:xfrm>
        </p:spPr>
        <p:txBody>
          <a:bodyPr/>
          <a:lstStyle/>
          <a:p>
            <a:r>
              <a:rPr lang="en-US" dirty="0"/>
              <a:t>Health and Health Care</a:t>
            </a:r>
          </a:p>
        </p:txBody>
      </p:sp>
      <p:sp>
        <p:nvSpPr>
          <p:cNvPr id="6" name="Content Placeholder 2">
            <a:extLst>
              <a:ext uri="{FF2B5EF4-FFF2-40B4-BE49-F238E27FC236}">
                <a16:creationId xmlns:a16="http://schemas.microsoft.com/office/drawing/2014/main" id="{03077B59-9F35-48B6-A6E8-C2B568B35F72}"/>
              </a:ext>
            </a:extLst>
          </p:cNvPr>
          <p:cNvSpPr>
            <a:spLocks noGrp="1"/>
          </p:cNvSpPr>
          <p:nvPr>
            <p:ph idx="1"/>
          </p:nvPr>
        </p:nvSpPr>
        <p:spPr>
          <a:xfrm>
            <a:off x="392071" y="1510018"/>
            <a:ext cx="11369842" cy="4613945"/>
          </a:xfrm>
        </p:spPr>
        <p:txBody>
          <a:bodyPr>
            <a:noAutofit/>
          </a:bodyPr>
          <a:lstStyle/>
          <a:p>
            <a:r>
              <a:rPr lang="en-US" sz="3200" dirty="0"/>
              <a:t>Included in this category are:</a:t>
            </a:r>
          </a:p>
          <a:p>
            <a:pPr lvl="1"/>
            <a:r>
              <a:rPr lang="en-US" sz="2800" dirty="0"/>
              <a:t>Access to Health Care</a:t>
            </a:r>
          </a:p>
          <a:p>
            <a:pPr lvl="1"/>
            <a:r>
              <a:rPr lang="en-US" sz="2800" dirty="0"/>
              <a:t>Access to Primary Care</a:t>
            </a:r>
          </a:p>
          <a:p>
            <a:pPr lvl="1"/>
            <a:r>
              <a:rPr lang="en-US" sz="2800" dirty="0"/>
              <a:t>Health Literacy</a:t>
            </a:r>
          </a:p>
          <a:p>
            <a:r>
              <a:rPr lang="en-US" sz="3200" dirty="0"/>
              <a:t>Access to health care barriers to consider</a:t>
            </a:r>
          </a:p>
          <a:p>
            <a:pPr lvl="1"/>
            <a:r>
              <a:rPr lang="en-US" sz="2800" dirty="0"/>
              <a:t>Inadequate health insurance can result in lack of health care</a:t>
            </a:r>
          </a:p>
          <a:p>
            <a:pPr lvl="1"/>
            <a:r>
              <a:rPr lang="en-US" sz="2800" dirty="0"/>
              <a:t>Lack of insurance and/or high out-of-pocket costs means less preventive care</a:t>
            </a:r>
          </a:p>
          <a:p>
            <a:pPr lvl="1"/>
            <a:r>
              <a:rPr lang="en-US" sz="2800" dirty="0"/>
              <a:t>Lack of transportation means emergency only care</a:t>
            </a:r>
          </a:p>
          <a:p>
            <a:pPr lvl="1"/>
            <a:r>
              <a:rPr lang="en-US" sz="2800" dirty="0"/>
              <a:t>Physician shortages can mean longer wait times and delayed care</a:t>
            </a:r>
          </a:p>
        </p:txBody>
      </p:sp>
    </p:spTree>
    <p:extLst>
      <p:ext uri="{BB962C8B-B14F-4D97-AF65-F5344CB8AC3E}">
        <p14:creationId xmlns:p14="http://schemas.microsoft.com/office/powerpoint/2010/main" val="84721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BF62DE-E402-4FDF-A310-0964B59987F3}"/>
              </a:ext>
            </a:extLst>
          </p:cNvPr>
          <p:cNvSpPr>
            <a:spLocks noGrp="1"/>
          </p:cNvSpPr>
          <p:nvPr>
            <p:ph type="title"/>
          </p:nvPr>
        </p:nvSpPr>
        <p:spPr>
          <a:xfrm>
            <a:off x="1242788" y="417096"/>
            <a:ext cx="10519125" cy="962526"/>
          </a:xfrm>
        </p:spPr>
        <p:txBody>
          <a:bodyPr/>
          <a:lstStyle/>
          <a:p>
            <a:r>
              <a:rPr lang="en-US" dirty="0"/>
              <a:t>Health and Health Care</a:t>
            </a:r>
          </a:p>
        </p:txBody>
      </p:sp>
      <p:sp>
        <p:nvSpPr>
          <p:cNvPr id="6" name="Content Placeholder 2">
            <a:extLst>
              <a:ext uri="{FF2B5EF4-FFF2-40B4-BE49-F238E27FC236}">
                <a16:creationId xmlns:a16="http://schemas.microsoft.com/office/drawing/2014/main" id="{C7AE69C5-B856-4353-B1B3-32BCC29803AF}"/>
              </a:ext>
            </a:extLst>
          </p:cNvPr>
          <p:cNvSpPr>
            <a:spLocks noGrp="1"/>
          </p:cNvSpPr>
          <p:nvPr>
            <p:ph idx="1"/>
          </p:nvPr>
        </p:nvSpPr>
        <p:spPr>
          <a:xfrm>
            <a:off x="392071" y="1468073"/>
            <a:ext cx="11369842" cy="4555222"/>
          </a:xfrm>
        </p:spPr>
        <p:txBody>
          <a:bodyPr>
            <a:noAutofit/>
          </a:bodyPr>
          <a:lstStyle/>
          <a:p>
            <a:r>
              <a:rPr lang="en-US" sz="3200" dirty="0"/>
              <a:t>Access to primary care barriers to consider</a:t>
            </a:r>
          </a:p>
          <a:p>
            <a:pPr lvl="1"/>
            <a:r>
              <a:rPr lang="en-US" sz="2800" dirty="0"/>
              <a:t>Limited or no access to primary care means less preventive health services and no early detection of health care issues</a:t>
            </a:r>
          </a:p>
          <a:p>
            <a:r>
              <a:rPr lang="en-US" sz="3200" dirty="0"/>
              <a:t>Health literacy barriers to consider</a:t>
            </a:r>
          </a:p>
          <a:p>
            <a:pPr lvl="1"/>
            <a:r>
              <a:rPr lang="en-US" sz="2800" dirty="0"/>
              <a:t>Persons who do not speak English are less likely to receive health care services and preventive screenings</a:t>
            </a:r>
          </a:p>
        </p:txBody>
      </p:sp>
    </p:spTree>
    <p:extLst>
      <p:ext uri="{BB962C8B-B14F-4D97-AF65-F5344CB8AC3E}">
        <p14:creationId xmlns:p14="http://schemas.microsoft.com/office/powerpoint/2010/main" val="1425888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Medicaid Eligibility and Insurance Information, Madison County</a:t>
            </a:r>
          </a:p>
        </p:txBody>
      </p:sp>
      <p:sp>
        <p:nvSpPr>
          <p:cNvPr id="3" name="Content Placeholder 2"/>
          <p:cNvSpPr>
            <a:spLocks noGrp="1"/>
          </p:cNvSpPr>
          <p:nvPr>
            <p:ph idx="1"/>
          </p:nvPr>
        </p:nvSpPr>
        <p:spPr>
          <a:xfrm>
            <a:off x="1242787" y="1516849"/>
            <a:ext cx="9321640" cy="1507956"/>
          </a:xfrm>
        </p:spPr>
        <p:txBody>
          <a:bodyPr>
            <a:normAutofit/>
          </a:bodyPr>
          <a:lstStyle/>
          <a:p>
            <a:r>
              <a:rPr lang="en-US" dirty="0"/>
              <a:t>17% of adults  are uninsured in Madison County</a:t>
            </a:r>
          </a:p>
          <a:p>
            <a:r>
              <a:rPr lang="en-US" dirty="0"/>
              <a:t>6% of children are uninsured in Madison County</a:t>
            </a:r>
          </a:p>
          <a:p>
            <a:r>
              <a:rPr lang="en-US" dirty="0"/>
              <a:t>Percentage of Medicaid-eligible persons similar to the state</a:t>
            </a:r>
          </a:p>
        </p:txBody>
      </p:sp>
      <p:graphicFrame>
        <p:nvGraphicFramePr>
          <p:cNvPr id="7" name="Chart 6">
            <a:extLst>
              <a:ext uri="{FF2B5EF4-FFF2-40B4-BE49-F238E27FC236}">
                <a16:creationId xmlns:a16="http://schemas.microsoft.com/office/drawing/2014/main" id="{50C2E59C-4353-46FF-B0C4-5A912D1E7880}"/>
              </a:ext>
            </a:extLst>
          </p:cNvPr>
          <p:cNvGraphicFramePr>
            <a:graphicFrameLocks/>
          </p:cNvGraphicFramePr>
          <p:nvPr/>
        </p:nvGraphicFramePr>
        <p:xfrm>
          <a:off x="419009" y="3156154"/>
          <a:ext cx="5275621" cy="30156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B7B8D188-F48C-4373-844B-0C459C7266A4}"/>
              </a:ext>
            </a:extLst>
          </p:cNvPr>
          <p:cNvGraphicFramePr>
            <a:graphicFrameLocks/>
          </p:cNvGraphicFramePr>
          <p:nvPr/>
        </p:nvGraphicFramePr>
        <p:xfrm>
          <a:off x="5821378" y="3156154"/>
          <a:ext cx="5951613" cy="3015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745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09C9-1B74-41C2-A42E-CEFA93DB6B25}"/>
              </a:ext>
            </a:extLst>
          </p:cNvPr>
          <p:cNvSpPr>
            <a:spLocks noGrp="1"/>
          </p:cNvSpPr>
          <p:nvPr>
            <p:ph type="title"/>
          </p:nvPr>
        </p:nvSpPr>
        <p:spPr/>
        <p:txBody>
          <a:bodyPr>
            <a:noAutofit/>
          </a:bodyPr>
          <a:lstStyle/>
          <a:p>
            <a:r>
              <a:rPr lang="en-US" sz="3600" dirty="0"/>
              <a:t>Health Care Coverage by Census Tract</a:t>
            </a:r>
            <a:br>
              <a:rPr lang="en-US" sz="3600" dirty="0"/>
            </a:br>
            <a:r>
              <a:rPr lang="en-US" sz="3600" dirty="0"/>
              <a:t>Madison County, 2014-2018 (% of Population)</a:t>
            </a:r>
          </a:p>
        </p:txBody>
      </p:sp>
      <p:graphicFrame>
        <p:nvGraphicFramePr>
          <p:cNvPr id="5" name="Content Placeholder 4">
            <a:extLst>
              <a:ext uri="{FF2B5EF4-FFF2-40B4-BE49-F238E27FC236}">
                <a16:creationId xmlns:a16="http://schemas.microsoft.com/office/drawing/2014/main" id="{55C3F71F-DC77-42F1-AF9F-E632DE13F66B}"/>
              </a:ext>
            </a:extLst>
          </p:cNvPr>
          <p:cNvGraphicFramePr>
            <a:graphicFrameLocks noGrp="1"/>
          </p:cNvGraphicFramePr>
          <p:nvPr>
            <p:ph idx="1"/>
          </p:nvPr>
        </p:nvGraphicFramePr>
        <p:xfrm>
          <a:off x="624689" y="1698248"/>
          <a:ext cx="10417634" cy="1981200"/>
        </p:xfrm>
        <a:graphic>
          <a:graphicData uri="http://schemas.openxmlformats.org/drawingml/2006/table">
            <a:tbl>
              <a:tblPr firstRow="1" bandRow="1">
                <a:tableStyleId>{5C22544A-7EE6-4342-B048-85BDC9FD1C3A}</a:tableStyleId>
              </a:tblPr>
              <a:tblGrid>
                <a:gridCol w="4000236">
                  <a:extLst>
                    <a:ext uri="{9D8B030D-6E8A-4147-A177-3AD203B41FA5}">
                      <a16:colId xmlns:a16="http://schemas.microsoft.com/office/drawing/2014/main" val="3250891433"/>
                    </a:ext>
                  </a:extLst>
                </a:gridCol>
                <a:gridCol w="1363665">
                  <a:extLst>
                    <a:ext uri="{9D8B030D-6E8A-4147-A177-3AD203B41FA5}">
                      <a16:colId xmlns:a16="http://schemas.microsoft.com/office/drawing/2014/main" val="1853631698"/>
                    </a:ext>
                  </a:extLst>
                </a:gridCol>
                <a:gridCol w="1363665">
                  <a:extLst>
                    <a:ext uri="{9D8B030D-6E8A-4147-A177-3AD203B41FA5}">
                      <a16:colId xmlns:a16="http://schemas.microsoft.com/office/drawing/2014/main" val="3063376113"/>
                    </a:ext>
                  </a:extLst>
                </a:gridCol>
                <a:gridCol w="1203233">
                  <a:extLst>
                    <a:ext uri="{9D8B030D-6E8A-4147-A177-3AD203B41FA5}">
                      <a16:colId xmlns:a16="http://schemas.microsoft.com/office/drawing/2014/main" val="318259018"/>
                    </a:ext>
                  </a:extLst>
                </a:gridCol>
                <a:gridCol w="1259384">
                  <a:extLst>
                    <a:ext uri="{9D8B030D-6E8A-4147-A177-3AD203B41FA5}">
                      <a16:colId xmlns:a16="http://schemas.microsoft.com/office/drawing/2014/main" val="3777775822"/>
                    </a:ext>
                  </a:extLst>
                </a:gridCol>
                <a:gridCol w="1227451">
                  <a:extLst>
                    <a:ext uri="{9D8B030D-6E8A-4147-A177-3AD203B41FA5}">
                      <a16:colId xmlns:a16="http://schemas.microsoft.com/office/drawing/2014/main" val="864299592"/>
                    </a:ext>
                  </a:extLst>
                </a:gridCol>
              </a:tblGrid>
              <a:tr h="370840">
                <a:tc>
                  <a:txBody>
                    <a:bodyPr/>
                    <a:lstStyle/>
                    <a:p>
                      <a:endParaRPr lang="en-US" sz="2000" dirty="0"/>
                    </a:p>
                  </a:txBody>
                  <a:tcPr/>
                </a:tc>
                <a:tc>
                  <a:txBody>
                    <a:bodyPr/>
                    <a:lstStyle/>
                    <a:p>
                      <a:pPr algn="ctr"/>
                      <a:r>
                        <a:rPr lang="en-US" sz="2000" dirty="0"/>
                        <a:t>1103.02</a:t>
                      </a:r>
                    </a:p>
                  </a:txBody>
                  <a:tcPr/>
                </a:tc>
                <a:tc>
                  <a:txBody>
                    <a:bodyPr/>
                    <a:lstStyle/>
                    <a:p>
                      <a:pPr algn="ctr"/>
                      <a:r>
                        <a:rPr lang="en-US" sz="2000" dirty="0"/>
                        <a:t>1104</a:t>
                      </a:r>
                    </a:p>
                  </a:txBody>
                  <a:tcPr/>
                </a:tc>
                <a:tc>
                  <a:txBody>
                    <a:bodyPr/>
                    <a:lstStyle/>
                    <a:p>
                      <a:pPr algn="ctr"/>
                      <a:r>
                        <a:rPr lang="en-US" sz="2000" dirty="0"/>
                        <a:t>1101</a:t>
                      </a:r>
                    </a:p>
                  </a:txBody>
                  <a:tcPr/>
                </a:tc>
                <a:tc>
                  <a:txBody>
                    <a:bodyPr/>
                    <a:lstStyle/>
                    <a:p>
                      <a:pPr algn="ctr"/>
                      <a:r>
                        <a:rPr lang="en-US" sz="2000" dirty="0"/>
                        <a:t>1102</a:t>
                      </a:r>
                    </a:p>
                  </a:txBody>
                  <a:tcPr/>
                </a:tc>
                <a:tc>
                  <a:txBody>
                    <a:bodyPr/>
                    <a:lstStyle/>
                    <a:p>
                      <a:pPr algn="ctr"/>
                      <a:r>
                        <a:rPr lang="en-US" sz="2000" dirty="0"/>
                        <a:t>1103.01</a:t>
                      </a:r>
                    </a:p>
                  </a:txBody>
                  <a:tcPr/>
                </a:tc>
                <a:extLst>
                  <a:ext uri="{0D108BD9-81ED-4DB2-BD59-A6C34878D82A}">
                    <a16:rowId xmlns:a16="http://schemas.microsoft.com/office/drawing/2014/main" val="3409989193"/>
                  </a:ext>
                </a:extLst>
              </a:tr>
              <a:tr h="370840">
                <a:tc>
                  <a:txBody>
                    <a:bodyPr/>
                    <a:lstStyle/>
                    <a:p>
                      <a:r>
                        <a:rPr lang="en-US" sz="2000" dirty="0"/>
                        <a:t>With private health insurance</a:t>
                      </a:r>
                    </a:p>
                  </a:txBody>
                  <a:tcPr/>
                </a:tc>
                <a:tc>
                  <a:txBody>
                    <a:bodyPr/>
                    <a:lstStyle/>
                    <a:p>
                      <a:pPr algn="ctr"/>
                      <a:r>
                        <a:rPr lang="en-US" sz="2000" dirty="0"/>
                        <a:t>47.8</a:t>
                      </a:r>
                    </a:p>
                  </a:txBody>
                  <a:tcPr anchor="ctr"/>
                </a:tc>
                <a:tc>
                  <a:txBody>
                    <a:bodyPr/>
                    <a:lstStyle/>
                    <a:p>
                      <a:pPr algn="ctr"/>
                      <a:r>
                        <a:rPr lang="en-US" sz="2000"/>
                        <a:t>57.7</a:t>
                      </a:r>
                    </a:p>
                  </a:txBody>
                  <a:tcPr anchor="ctr"/>
                </a:tc>
                <a:tc>
                  <a:txBody>
                    <a:bodyPr/>
                    <a:lstStyle/>
                    <a:p>
                      <a:pPr algn="ctr"/>
                      <a:r>
                        <a:rPr lang="en-US" sz="2000" dirty="0">
                          <a:solidFill>
                            <a:srgbClr val="FF0000"/>
                          </a:solidFill>
                        </a:rPr>
                        <a:t>64.4</a:t>
                      </a:r>
                    </a:p>
                  </a:txBody>
                  <a:tcPr anchor="ctr"/>
                </a:tc>
                <a:tc>
                  <a:txBody>
                    <a:bodyPr/>
                    <a:lstStyle/>
                    <a:p>
                      <a:pPr algn="ctr"/>
                      <a:r>
                        <a:rPr lang="en-US" sz="2000"/>
                        <a:t>48.5</a:t>
                      </a:r>
                    </a:p>
                  </a:txBody>
                  <a:tcPr anchor="ctr"/>
                </a:tc>
                <a:tc>
                  <a:txBody>
                    <a:bodyPr/>
                    <a:lstStyle/>
                    <a:p>
                      <a:pPr algn="ctr"/>
                      <a:r>
                        <a:rPr lang="en-US" sz="2000" dirty="0"/>
                        <a:t>57.7</a:t>
                      </a:r>
                    </a:p>
                  </a:txBody>
                  <a:tcPr anchor="ctr"/>
                </a:tc>
                <a:extLst>
                  <a:ext uri="{0D108BD9-81ED-4DB2-BD59-A6C34878D82A}">
                    <a16:rowId xmlns:a16="http://schemas.microsoft.com/office/drawing/2014/main" val="9993111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With public health insurance</a:t>
                      </a:r>
                    </a:p>
                  </a:txBody>
                  <a:tcPr/>
                </a:tc>
                <a:tc>
                  <a:txBody>
                    <a:bodyPr/>
                    <a:lstStyle/>
                    <a:p>
                      <a:pPr algn="ctr"/>
                      <a:r>
                        <a:rPr lang="en-US" sz="2000" dirty="0">
                          <a:solidFill>
                            <a:srgbClr val="FF0000"/>
                          </a:solidFill>
                        </a:rPr>
                        <a:t>52.8</a:t>
                      </a:r>
                    </a:p>
                  </a:txBody>
                  <a:tcPr anchor="ctr"/>
                </a:tc>
                <a:tc>
                  <a:txBody>
                    <a:bodyPr/>
                    <a:lstStyle/>
                    <a:p>
                      <a:pPr algn="ctr"/>
                      <a:r>
                        <a:rPr lang="en-US" sz="2000"/>
                        <a:t>44.1</a:t>
                      </a:r>
                    </a:p>
                  </a:txBody>
                  <a:tcPr anchor="ctr"/>
                </a:tc>
                <a:tc>
                  <a:txBody>
                    <a:bodyPr/>
                    <a:lstStyle/>
                    <a:p>
                      <a:pPr algn="ctr"/>
                      <a:r>
                        <a:rPr lang="en-US" sz="2000"/>
                        <a:t>43.3</a:t>
                      </a:r>
                    </a:p>
                  </a:txBody>
                  <a:tcPr anchor="ctr"/>
                </a:tc>
                <a:tc>
                  <a:txBody>
                    <a:bodyPr/>
                    <a:lstStyle/>
                    <a:p>
                      <a:pPr algn="ctr"/>
                      <a:r>
                        <a:rPr lang="en-US" sz="2000" dirty="0"/>
                        <a:t>51.9</a:t>
                      </a:r>
                    </a:p>
                  </a:txBody>
                  <a:tcPr anchor="ctr"/>
                </a:tc>
                <a:tc>
                  <a:txBody>
                    <a:bodyPr/>
                    <a:lstStyle/>
                    <a:p>
                      <a:pPr algn="ctr"/>
                      <a:r>
                        <a:rPr lang="en-US" sz="2000" dirty="0"/>
                        <a:t>44.2</a:t>
                      </a:r>
                    </a:p>
                  </a:txBody>
                  <a:tcPr anchor="ctr"/>
                </a:tc>
                <a:extLst>
                  <a:ext uri="{0D108BD9-81ED-4DB2-BD59-A6C34878D82A}">
                    <a16:rowId xmlns:a16="http://schemas.microsoft.com/office/drawing/2014/main" val="1574936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health insurance coverage</a:t>
                      </a:r>
                    </a:p>
                  </a:txBody>
                  <a:tcPr/>
                </a:tc>
                <a:tc>
                  <a:txBody>
                    <a:bodyPr/>
                    <a:lstStyle/>
                    <a:p>
                      <a:pPr algn="ctr"/>
                      <a:r>
                        <a:rPr lang="en-US" sz="2000" dirty="0"/>
                        <a:t>11.0</a:t>
                      </a:r>
                    </a:p>
                  </a:txBody>
                  <a:tcPr anchor="ctr"/>
                </a:tc>
                <a:tc>
                  <a:txBody>
                    <a:bodyPr/>
                    <a:lstStyle/>
                    <a:p>
                      <a:pPr algn="ctr"/>
                      <a:r>
                        <a:rPr lang="en-US" sz="2000"/>
                        <a:t>14.1</a:t>
                      </a:r>
                    </a:p>
                  </a:txBody>
                  <a:tcPr anchor="ctr"/>
                </a:tc>
                <a:tc>
                  <a:txBody>
                    <a:bodyPr/>
                    <a:lstStyle/>
                    <a:p>
                      <a:pPr algn="ctr"/>
                      <a:r>
                        <a:rPr lang="en-US" sz="2000"/>
                        <a:t>10.9</a:t>
                      </a:r>
                    </a:p>
                  </a:txBody>
                  <a:tcPr anchor="ctr"/>
                </a:tc>
                <a:tc>
                  <a:txBody>
                    <a:bodyPr/>
                    <a:lstStyle/>
                    <a:p>
                      <a:pPr algn="ctr"/>
                      <a:r>
                        <a:rPr lang="en-US" sz="2000"/>
                        <a:t>12.6</a:t>
                      </a:r>
                    </a:p>
                  </a:txBody>
                  <a:tcPr anchor="ctr"/>
                </a:tc>
                <a:tc>
                  <a:txBody>
                    <a:bodyPr/>
                    <a:lstStyle/>
                    <a:p>
                      <a:pPr algn="ctr"/>
                      <a:r>
                        <a:rPr lang="en-US" sz="2000" dirty="0">
                          <a:solidFill>
                            <a:srgbClr val="FF0000"/>
                          </a:solidFill>
                        </a:rPr>
                        <a:t>19.5</a:t>
                      </a:r>
                    </a:p>
                  </a:txBody>
                  <a:tcPr anchor="ctr"/>
                </a:tc>
                <a:extLst>
                  <a:ext uri="{0D108BD9-81ED-4DB2-BD59-A6C34878D82A}">
                    <a16:rowId xmlns:a16="http://schemas.microsoft.com/office/drawing/2014/main" val="27410627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&lt;19 years of age no health insurance</a:t>
                      </a:r>
                    </a:p>
                  </a:txBody>
                  <a:tcPr/>
                </a:tc>
                <a:tc>
                  <a:txBody>
                    <a:bodyPr/>
                    <a:lstStyle/>
                    <a:p>
                      <a:pPr algn="ctr"/>
                      <a:r>
                        <a:rPr lang="en-US" sz="2000" dirty="0"/>
                        <a:t>4.0</a:t>
                      </a:r>
                    </a:p>
                  </a:txBody>
                  <a:tcPr anchor="ctr"/>
                </a:tc>
                <a:tc>
                  <a:txBody>
                    <a:bodyPr/>
                    <a:lstStyle/>
                    <a:p>
                      <a:pPr algn="ctr"/>
                      <a:r>
                        <a:rPr lang="en-US" sz="2000" dirty="0"/>
                        <a:t>5.4</a:t>
                      </a:r>
                    </a:p>
                  </a:txBody>
                  <a:tcPr anchor="ctr"/>
                </a:tc>
                <a:tc>
                  <a:txBody>
                    <a:bodyPr/>
                    <a:lstStyle/>
                    <a:p>
                      <a:pPr algn="ctr"/>
                      <a:r>
                        <a:rPr lang="en-US" sz="2000" dirty="0"/>
                        <a:t>5.1</a:t>
                      </a:r>
                    </a:p>
                  </a:txBody>
                  <a:tcPr anchor="ctr"/>
                </a:tc>
                <a:tc>
                  <a:txBody>
                    <a:bodyPr/>
                    <a:lstStyle/>
                    <a:p>
                      <a:pPr algn="ctr"/>
                      <a:r>
                        <a:rPr lang="en-US" sz="2000" dirty="0"/>
                        <a:t>6.2</a:t>
                      </a:r>
                    </a:p>
                  </a:txBody>
                  <a:tcPr anchor="ctr"/>
                </a:tc>
                <a:tc>
                  <a:txBody>
                    <a:bodyPr/>
                    <a:lstStyle/>
                    <a:p>
                      <a:pPr algn="ctr"/>
                      <a:r>
                        <a:rPr lang="en-US" sz="2000" dirty="0">
                          <a:solidFill>
                            <a:srgbClr val="FF0000"/>
                          </a:solidFill>
                        </a:rPr>
                        <a:t>19.2</a:t>
                      </a:r>
                      <a:r>
                        <a:rPr lang="en-US" sz="2000" dirty="0"/>
                        <a:t> </a:t>
                      </a:r>
                    </a:p>
                  </a:txBody>
                  <a:tcPr anchor="ctr"/>
                </a:tc>
                <a:extLst>
                  <a:ext uri="{0D108BD9-81ED-4DB2-BD59-A6C34878D82A}">
                    <a16:rowId xmlns:a16="http://schemas.microsoft.com/office/drawing/2014/main" val="2920501535"/>
                  </a:ext>
                </a:extLst>
              </a:tr>
            </a:tbl>
          </a:graphicData>
        </a:graphic>
      </p:graphicFrame>
      <p:sp>
        <p:nvSpPr>
          <p:cNvPr id="17" name="TextBox 16">
            <a:extLst>
              <a:ext uri="{FF2B5EF4-FFF2-40B4-BE49-F238E27FC236}">
                <a16:creationId xmlns:a16="http://schemas.microsoft.com/office/drawing/2014/main" id="{349485A5-5DDB-41C4-B05E-31F8DB1B6A89}"/>
              </a:ext>
            </a:extLst>
          </p:cNvPr>
          <p:cNvSpPr txBox="1"/>
          <p:nvPr/>
        </p:nvSpPr>
        <p:spPr>
          <a:xfrm>
            <a:off x="7967583" y="5183790"/>
            <a:ext cx="1699504"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Highest percentage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of persons with no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health insurance</a:t>
            </a:r>
          </a:p>
        </p:txBody>
      </p:sp>
      <p:pic>
        <p:nvPicPr>
          <p:cNvPr id="4" name="Picture 3">
            <a:extLst>
              <a:ext uri="{FF2B5EF4-FFF2-40B4-BE49-F238E27FC236}">
                <a16:creationId xmlns:a16="http://schemas.microsoft.com/office/drawing/2014/main" id="{F2F33BC2-0774-41A9-ADF3-4ABBEC93230A}"/>
              </a:ext>
            </a:extLst>
          </p:cNvPr>
          <p:cNvPicPr>
            <a:picLocks noChangeAspect="1"/>
          </p:cNvPicPr>
          <p:nvPr/>
        </p:nvPicPr>
        <p:blipFill>
          <a:blip r:embed="rId2">
            <a:duotone>
              <a:schemeClr val="accent1">
                <a:shade val="45000"/>
                <a:satMod val="135000"/>
              </a:schemeClr>
              <a:prstClr val="white"/>
            </a:duotone>
          </a:blip>
          <a:stretch>
            <a:fillRect/>
          </a:stretch>
        </p:blipFill>
        <p:spPr>
          <a:xfrm>
            <a:off x="3547187" y="3926692"/>
            <a:ext cx="3714225" cy="2669600"/>
          </a:xfrm>
          <a:prstGeom prst="rect">
            <a:avLst/>
          </a:prstGeom>
        </p:spPr>
      </p:pic>
      <p:cxnSp>
        <p:nvCxnSpPr>
          <p:cNvPr id="19" name="Straight Arrow Connector 18">
            <a:extLst>
              <a:ext uri="{FF2B5EF4-FFF2-40B4-BE49-F238E27FC236}">
                <a16:creationId xmlns:a16="http://schemas.microsoft.com/office/drawing/2014/main" id="{2039659C-85E4-4075-977E-741A72D5B1F6}"/>
              </a:ext>
            </a:extLst>
          </p:cNvPr>
          <p:cNvCxnSpPr>
            <a:cxnSpLocks/>
          </p:cNvCxnSpPr>
          <p:nvPr/>
        </p:nvCxnSpPr>
        <p:spPr>
          <a:xfrm flipH="1">
            <a:off x="6197049" y="4412417"/>
            <a:ext cx="1860478" cy="604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9E8CF0DB-7F40-4420-86FE-4DA75B8D9591}"/>
              </a:ext>
            </a:extLst>
          </p:cNvPr>
          <p:cNvSpPr txBox="1"/>
          <p:nvPr/>
        </p:nvSpPr>
        <p:spPr>
          <a:xfrm>
            <a:off x="8057527" y="3959401"/>
            <a:ext cx="1959191"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Highest percentage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of persons &lt;19 with no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rPr>
              <a:t>health insurance</a:t>
            </a:r>
          </a:p>
        </p:txBody>
      </p:sp>
      <p:sp>
        <p:nvSpPr>
          <p:cNvPr id="18" name="TextBox 17">
            <a:extLst>
              <a:ext uri="{FF2B5EF4-FFF2-40B4-BE49-F238E27FC236}">
                <a16:creationId xmlns:a16="http://schemas.microsoft.com/office/drawing/2014/main" id="{D67369E8-26F3-4F8E-A43B-50E62250F469}"/>
              </a:ext>
            </a:extLst>
          </p:cNvPr>
          <p:cNvSpPr txBox="1"/>
          <p:nvPr/>
        </p:nvSpPr>
        <p:spPr>
          <a:xfrm>
            <a:off x="5451272" y="4128486"/>
            <a:ext cx="6447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1101</a:t>
            </a:r>
          </a:p>
        </p:txBody>
      </p:sp>
      <p:sp>
        <p:nvSpPr>
          <p:cNvPr id="20" name="TextBox 19">
            <a:extLst>
              <a:ext uri="{FF2B5EF4-FFF2-40B4-BE49-F238E27FC236}">
                <a16:creationId xmlns:a16="http://schemas.microsoft.com/office/drawing/2014/main" id="{E9228905-DD50-42A9-B360-8C600E32BF2A}"/>
              </a:ext>
            </a:extLst>
          </p:cNvPr>
          <p:cNvSpPr txBox="1"/>
          <p:nvPr/>
        </p:nvSpPr>
        <p:spPr>
          <a:xfrm>
            <a:off x="4253358" y="4891148"/>
            <a:ext cx="6418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1102</a:t>
            </a:r>
          </a:p>
        </p:txBody>
      </p:sp>
      <p:sp>
        <p:nvSpPr>
          <p:cNvPr id="22" name="TextBox 21">
            <a:extLst>
              <a:ext uri="{FF2B5EF4-FFF2-40B4-BE49-F238E27FC236}">
                <a16:creationId xmlns:a16="http://schemas.microsoft.com/office/drawing/2014/main" id="{040DC017-326C-45A3-A6B7-DA6DF1D2B5B1}"/>
              </a:ext>
            </a:extLst>
          </p:cNvPr>
          <p:cNvSpPr txBox="1"/>
          <p:nvPr/>
        </p:nvSpPr>
        <p:spPr>
          <a:xfrm>
            <a:off x="5569327" y="4680583"/>
            <a:ext cx="9383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1103.01</a:t>
            </a:r>
          </a:p>
        </p:txBody>
      </p:sp>
      <p:sp>
        <p:nvSpPr>
          <p:cNvPr id="23" name="TextBox 22">
            <a:extLst>
              <a:ext uri="{FF2B5EF4-FFF2-40B4-BE49-F238E27FC236}">
                <a16:creationId xmlns:a16="http://schemas.microsoft.com/office/drawing/2014/main" id="{3A40888F-C2C1-4A8C-A7DF-82A7C2CEE132}"/>
              </a:ext>
            </a:extLst>
          </p:cNvPr>
          <p:cNvSpPr txBox="1"/>
          <p:nvPr/>
        </p:nvSpPr>
        <p:spPr>
          <a:xfrm>
            <a:off x="5261536" y="5092996"/>
            <a:ext cx="9355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1103.02</a:t>
            </a:r>
          </a:p>
        </p:txBody>
      </p:sp>
      <p:sp>
        <p:nvSpPr>
          <p:cNvPr id="24" name="TextBox 23">
            <a:extLst>
              <a:ext uri="{FF2B5EF4-FFF2-40B4-BE49-F238E27FC236}">
                <a16:creationId xmlns:a16="http://schemas.microsoft.com/office/drawing/2014/main" id="{89022FBE-F238-4552-8C33-5A5F7C969F74}"/>
              </a:ext>
            </a:extLst>
          </p:cNvPr>
          <p:cNvSpPr txBox="1"/>
          <p:nvPr/>
        </p:nvSpPr>
        <p:spPr>
          <a:xfrm>
            <a:off x="5870677" y="5619140"/>
            <a:ext cx="6527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1104</a:t>
            </a:r>
          </a:p>
        </p:txBody>
      </p:sp>
      <p:cxnSp>
        <p:nvCxnSpPr>
          <p:cNvPr id="14" name="Straight Arrow Connector 13">
            <a:extLst>
              <a:ext uri="{FF2B5EF4-FFF2-40B4-BE49-F238E27FC236}">
                <a16:creationId xmlns:a16="http://schemas.microsoft.com/office/drawing/2014/main" id="{095D9735-E6F0-4504-BB33-4CADF5E2AE34}"/>
              </a:ext>
            </a:extLst>
          </p:cNvPr>
          <p:cNvCxnSpPr>
            <a:cxnSpLocks/>
          </p:cNvCxnSpPr>
          <p:nvPr/>
        </p:nvCxnSpPr>
        <p:spPr>
          <a:xfrm flipH="1" flipV="1">
            <a:off x="6001066" y="5037814"/>
            <a:ext cx="2056461" cy="4453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2567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88" y="1899438"/>
            <a:ext cx="11719249" cy="1356360"/>
          </a:xfrm>
        </p:spPr>
        <p:txBody>
          <a:bodyPr/>
          <a:lstStyle/>
          <a:p>
            <a:r>
              <a:rPr lang="en-US" cap="all" dirty="0"/>
              <a:t>Built Environment </a:t>
            </a:r>
            <a:r>
              <a:rPr lang="en-US" dirty="0"/>
              <a:t>&amp; </a:t>
            </a:r>
            <a:br>
              <a:rPr lang="en-US" dirty="0"/>
            </a:br>
            <a:r>
              <a:rPr lang="en-US" dirty="0"/>
              <a:t>HOUSING DATA</a:t>
            </a:r>
          </a:p>
        </p:txBody>
      </p:sp>
      <p:sp>
        <p:nvSpPr>
          <p:cNvPr id="3" name="Text Placeholder 2"/>
          <p:cNvSpPr>
            <a:spLocks noGrp="1"/>
          </p:cNvSpPr>
          <p:nvPr>
            <p:ph type="body" sz="quarter" idx="13"/>
          </p:nvPr>
        </p:nvSpPr>
        <p:spPr>
          <a:xfrm>
            <a:off x="661988" y="3255798"/>
            <a:ext cx="10839450" cy="770773"/>
          </a:xfrm>
        </p:spPr>
        <p:txBody>
          <a:bodyPr/>
          <a:lstStyle/>
          <a:p>
            <a:r>
              <a:rPr lang="en-US" sz="2000" dirty="0"/>
              <a:t>Data Source:  DOH Florida </a:t>
            </a:r>
            <a:r>
              <a:rPr lang="en-US" dirty="0"/>
              <a:t>CHARTS, US Bureau of the Census, American Community Survey</a:t>
            </a:r>
            <a:endParaRPr lang="en-US" sz="2000" dirty="0"/>
          </a:p>
          <a:p>
            <a:endParaRPr lang="en-US" dirty="0"/>
          </a:p>
        </p:txBody>
      </p:sp>
      <p:cxnSp>
        <p:nvCxnSpPr>
          <p:cNvPr id="4" name="Straight Connector 3"/>
          <p:cNvCxnSpPr/>
          <p:nvPr/>
        </p:nvCxnSpPr>
        <p:spPr>
          <a:xfrm>
            <a:off x="1994701" y="3179821"/>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298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5171E0-4D75-4132-83F2-E09BED9E7E28}"/>
              </a:ext>
            </a:extLst>
          </p:cNvPr>
          <p:cNvSpPr>
            <a:spLocks noGrp="1"/>
          </p:cNvSpPr>
          <p:nvPr>
            <p:ph type="title"/>
          </p:nvPr>
        </p:nvSpPr>
        <p:spPr>
          <a:xfrm>
            <a:off x="1242788" y="417096"/>
            <a:ext cx="10519125" cy="962526"/>
          </a:xfrm>
        </p:spPr>
        <p:txBody>
          <a:bodyPr/>
          <a:lstStyle/>
          <a:p>
            <a:r>
              <a:rPr lang="en-US" dirty="0"/>
              <a:t>Neighborhood and Built Environment</a:t>
            </a:r>
          </a:p>
        </p:txBody>
      </p:sp>
      <p:sp>
        <p:nvSpPr>
          <p:cNvPr id="6" name="Content Placeholder 2">
            <a:extLst>
              <a:ext uri="{FF2B5EF4-FFF2-40B4-BE49-F238E27FC236}">
                <a16:creationId xmlns:a16="http://schemas.microsoft.com/office/drawing/2014/main" id="{46C04A29-B7CF-49B7-AA64-16B7D325609E}"/>
              </a:ext>
            </a:extLst>
          </p:cNvPr>
          <p:cNvSpPr>
            <a:spLocks noGrp="1"/>
          </p:cNvSpPr>
          <p:nvPr>
            <p:ph idx="1"/>
          </p:nvPr>
        </p:nvSpPr>
        <p:spPr>
          <a:xfrm>
            <a:off x="665343" y="1493239"/>
            <a:ext cx="10519125" cy="4815281"/>
          </a:xfrm>
        </p:spPr>
        <p:txBody>
          <a:bodyPr>
            <a:normAutofit/>
          </a:bodyPr>
          <a:lstStyle/>
          <a:p>
            <a:r>
              <a:rPr lang="en-US" dirty="0"/>
              <a:t>Included in this category is:</a:t>
            </a:r>
          </a:p>
          <a:p>
            <a:pPr lvl="1"/>
            <a:r>
              <a:rPr lang="en-US" dirty="0"/>
              <a:t>Crime and Violence </a:t>
            </a:r>
          </a:p>
          <a:p>
            <a:pPr lvl="1"/>
            <a:r>
              <a:rPr lang="en-US" dirty="0"/>
              <a:t>Environmental Conditions</a:t>
            </a:r>
          </a:p>
          <a:p>
            <a:pPr lvl="1"/>
            <a:r>
              <a:rPr lang="en-US" dirty="0"/>
              <a:t>Quality of Housing</a:t>
            </a:r>
          </a:p>
          <a:p>
            <a:r>
              <a:rPr lang="en-US" dirty="0"/>
              <a:t>Crime and violence barriers to consider</a:t>
            </a:r>
          </a:p>
          <a:p>
            <a:pPr lvl="1"/>
            <a:r>
              <a:rPr lang="en-US" dirty="0"/>
              <a:t>Violence can lead to premature death, physical pain, mental distress and reduced quality of life</a:t>
            </a:r>
          </a:p>
          <a:p>
            <a:pPr lvl="1"/>
            <a:r>
              <a:rPr lang="en-US" dirty="0"/>
              <a:t>People who fear crime may not go out to exercise</a:t>
            </a:r>
          </a:p>
          <a:p>
            <a:pPr lvl="1"/>
            <a:r>
              <a:rPr lang="en-US" dirty="0"/>
              <a:t>Child and adolescent exposure to violence can result in greater risk for substance abuse, risky sexual behavior</a:t>
            </a:r>
          </a:p>
          <a:p>
            <a:pPr lvl="1"/>
            <a:r>
              <a:rPr lang="en-US" dirty="0"/>
              <a:t>Sexual partner violence can lead to physical injuries and mental health issues such as eating disorders, depression and suicide</a:t>
            </a:r>
          </a:p>
        </p:txBody>
      </p:sp>
    </p:spTree>
    <p:extLst>
      <p:ext uri="{BB962C8B-B14F-4D97-AF65-F5344CB8AC3E}">
        <p14:creationId xmlns:p14="http://schemas.microsoft.com/office/powerpoint/2010/main" val="367722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1A9E56-BBAC-49DC-8C9D-BDD4B6B3A7E8}"/>
              </a:ext>
            </a:extLst>
          </p:cNvPr>
          <p:cNvSpPr>
            <a:spLocks noGrp="1"/>
          </p:cNvSpPr>
          <p:nvPr>
            <p:ph type="title"/>
          </p:nvPr>
        </p:nvSpPr>
        <p:spPr>
          <a:xfrm>
            <a:off x="1242788" y="417096"/>
            <a:ext cx="10519125" cy="962526"/>
          </a:xfrm>
        </p:spPr>
        <p:txBody>
          <a:bodyPr/>
          <a:lstStyle/>
          <a:p>
            <a:r>
              <a:rPr lang="en-US" dirty="0"/>
              <a:t>Neighborhood and Built Environment</a:t>
            </a:r>
          </a:p>
        </p:txBody>
      </p:sp>
      <p:sp>
        <p:nvSpPr>
          <p:cNvPr id="6" name="Content Placeholder 2">
            <a:extLst>
              <a:ext uri="{FF2B5EF4-FFF2-40B4-BE49-F238E27FC236}">
                <a16:creationId xmlns:a16="http://schemas.microsoft.com/office/drawing/2014/main" id="{9E24819E-C862-4FC0-9AE6-0AF8CD426F5A}"/>
              </a:ext>
            </a:extLst>
          </p:cNvPr>
          <p:cNvSpPr>
            <a:spLocks noGrp="1"/>
          </p:cNvSpPr>
          <p:nvPr>
            <p:ph idx="1"/>
          </p:nvPr>
        </p:nvSpPr>
        <p:spPr>
          <a:xfrm>
            <a:off x="392071" y="1459684"/>
            <a:ext cx="11369842" cy="4538444"/>
          </a:xfrm>
        </p:spPr>
        <p:txBody>
          <a:bodyPr/>
          <a:lstStyle/>
          <a:p>
            <a:r>
              <a:rPr lang="en-US" dirty="0"/>
              <a:t>Environmental conditions barriers to consider</a:t>
            </a:r>
          </a:p>
          <a:p>
            <a:pPr lvl="1"/>
            <a:r>
              <a:rPr lang="en-US" dirty="0"/>
              <a:t>Poor water quality can lead to illnesses such as Giardia</a:t>
            </a:r>
          </a:p>
          <a:p>
            <a:pPr lvl="1"/>
            <a:r>
              <a:rPr lang="en-US" dirty="0"/>
              <a:t>Poor air quality can lead to cardiovascular issues</a:t>
            </a:r>
          </a:p>
          <a:p>
            <a:pPr lvl="1"/>
            <a:r>
              <a:rPr lang="en-US" dirty="0"/>
              <a:t>Poor air quality can lead to issues with fetal and child development</a:t>
            </a:r>
          </a:p>
          <a:p>
            <a:pPr lvl="1"/>
            <a:r>
              <a:rPr lang="en-US" dirty="0"/>
              <a:t>Lack of air conditioning can lead to heat-related disease and death</a:t>
            </a:r>
          </a:p>
          <a:p>
            <a:r>
              <a:rPr lang="en-US" dirty="0"/>
              <a:t>Quality of housing barriers to consider</a:t>
            </a:r>
          </a:p>
          <a:p>
            <a:pPr lvl="1"/>
            <a:r>
              <a:rPr lang="en-US" dirty="0"/>
              <a:t>Substandard housing may have health risks like vermin, water leaks, mold, heat and AC issues</a:t>
            </a:r>
          </a:p>
          <a:p>
            <a:endParaRPr lang="en-US" dirty="0"/>
          </a:p>
          <a:p>
            <a:endParaRPr lang="en-US" dirty="0"/>
          </a:p>
        </p:txBody>
      </p:sp>
    </p:spTree>
    <p:extLst>
      <p:ext uri="{BB962C8B-B14F-4D97-AF65-F5344CB8AC3E}">
        <p14:creationId xmlns:p14="http://schemas.microsoft.com/office/powerpoint/2010/main" val="274191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AC9B-B19A-4E1D-B5F2-230F8234AC74}"/>
              </a:ext>
            </a:extLst>
          </p:cNvPr>
          <p:cNvSpPr>
            <a:spLocks noGrp="1"/>
          </p:cNvSpPr>
          <p:nvPr>
            <p:ph type="title"/>
          </p:nvPr>
        </p:nvSpPr>
        <p:spPr/>
        <p:txBody>
          <a:bodyPr>
            <a:noAutofit/>
          </a:bodyPr>
          <a:lstStyle/>
          <a:p>
            <a:r>
              <a:rPr lang="en-US" sz="3600" dirty="0"/>
              <a:t>Median Owner-Occupied Unit Values, 2009-2018, Madison County and Florida</a:t>
            </a:r>
          </a:p>
        </p:txBody>
      </p:sp>
      <p:sp>
        <p:nvSpPr>
          <p:cNvPr id="3" name="Content Placeholder 2">
            <a:extLst>
              <a:ext uri="{FF2B5EF4-FFF2-40B4-BE49-F238E27FC236}">
                <a16:creationId xmlns:a16="http://schemas.microsoft.com/office/drawing/2014/main" id="{8DB7658A-8D84-43D2-9EAC-8813A3B918E9}"/>
              </a:ext>
            </a:extLst>
          </p:cNvPr>
          <p:cNvSpPr>
            <a:spLocks noGrp="1"/>
          </p:cNvSpPr>
          <p:nvPr>
            <p:ph idx="1"/>
          </p:nvPr>
        </p:nvSpPr>
        <p:spPr>
          <a:xfrm>
            <a:off x="389021" y="1604212"/>
            <a:ext cx="4753347" cy="4299284"/>
          </a:xfrm>
        </p:spPr>
        <p:txBody>
          <a:bodyPr>
            <a:normAutofit fontScale="92500" lnSpcReduction="20000"/>
          </a:bodyPr>
          <a:lstStyle/>
          <a:p>
            <a:r>
              <a:rPr lang="en-US" sz="3200" dirty="0"/>
              <a:t>Madison County’s owner-occupied home values are well below the state.</a:t>
            </a:r>
          </a:p>
          <a:p>
            <a:r>
              <a:rPr lang="en-US" sz="3200" dirty="0"/>
              <a:t>There was a slight increase from $87,200 in 2017 to $87,400 in 2018 in Madison County.</a:t>
            </a:r>
          </a:p>
          <a:p>
            <a:r>
              <a:rPr lang="en-US" sz="3200" dirty="0"/>
              <a:t>The median value of owner-occupied homes in Florida in 2018 was $196,800.</a:t>
            </a:r>
          </a:p>
        </p:txBody>
      </p:sp>
      <p:graphicFrame>
        <p:nvGraphicFramePr>
          <p:cNvPr id="4" name="Chart 3">
            <a:extLst>
              <a:ext uri="{FF2B5EF4-FFF2-40B4-BE49-F238E27FC236}">
                <a16:creationId xmlns:a16="http://schemas.microsoft.com/office/drawing/2014/main" id="{C510A065-9CBC-4B94-BC26-91B49666AEF3}"/>
              </a:ext>
            </a:extLst>
          </p:cNvPr>
          <p:cNvGraphicFramePr>
            <a:graphicFrameLocks/>
          </p:cNvGraphicFramePr>
          <p:nvPr/>
        </p:nvGraphicFramePr>
        <p:xfrm>
          <a:off x="5658416" y="1604213"/>
          <a:ext cx="5848538" cy="4235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22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528AD0-1FCB-4487-B7AF-3C85B7FBCEB5}"/>
              </a:ext>
            </a:extLst>
          </p:cNvPr>
          <p:cNvSpPr>
            <a:spLocks noGrp="1"/>
          </p:cNvSpPr>
          <p:nvPr>
            <p:ph type="title"/>
          </p:nvPr>
        </p:nvSpPr>
        <p:spPr>
          <a:xfrm>
            <a:off x="1242788" y="417096"/>
            <a:ext cx="10519125" cy="962526"/>
          </a:xfrm>
        </p:spPr>
        <p:txBody>
          <a:bodyPr/>
          <a:lstStyle/>
          <a:p>
            <a:r>
              <a:rPr lang="en-US" dirty="0"/>
              <a:t>Why is SDOH important?</a:t>
            </a:r>
          </a:p>
        </p:txBody>
      </p:sp>
      <p:pic>
        <p:nvPicPr>
          <p:cNvPr id="6" name="Content Placeholder 3">
            <a:extLst>
              <a:ext uri="{FF2B5EF4-FFF2-40B4-BE49-F238E27FC236}">
                <a16:creationId xmlns:a16="http://schemas.microsoft.com/office/drawing/2014/main" id="{B9247EBD-B3C4-49C4-8805-70804DA20625}"/>
              </a:ext>
            </a:extLst>
          </p:cNvPr>
          <p:cNvPicPr>
            <a:picLocks noGrp="1" noChangeAspect="1"/>
          </p:cNvPicPr>
          <p:nvPr>
            <p:ph idx="1"/>
          </p:nvPr>
        </p:nvPicPr>
        <p:blipFill>
          <a:blip r:embed="rId3"/>
          <a:stretch>
            <a:fillRect/>
          </a:stretch>
        </p:blipFill>
        <p:spPr>
          <a:xfrm>
            <a:off x="2795100" y="1379622"/>
            <a:ext cx="6895446" cy="5121275"/>
          </a:xfrm>
          <a:prstGeom prst="rect">
            <a:avLst/>
          </a:prstGeom>
        </p:spPr>
      </p:pic>
    </p:spTree>
    <p:extLst>
      <p:ext uri="{BB962C8B-B14F-4D97-AF65-F5344CB8AC3E}">
        <p14:creationId xmlns:p14="http://schemas.microsoft.com/office/powerpoint/2010/main" val="1713823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AC9B-B19A-4E1D-B5F2-230F8234AC74}"/>
              </a:ext>
            </a:extLst>
          </p:cNvPr>
          <p:cNvSpPr>
            <a:spLocks noGrp="1"/>
          </p:cNvSpPr>
          <p:nvPr>
            <p:ph type="title"/>
          </p:nvPr>
        </p:nvSpPr>
        <p:spPr/>
        <p:txBody>
          <a:bodyPr>
            <a:noAutofit/>
          </a:bodyPr>
          <a:lstStyle/>
          <a:p>
            <a:r>
              <a:rPr lang="en-US" sz="3200" dirty="0"/>
              <a:t>Owner-Occupied Housing Units, Percent of Occupied Housing Units, 2009-2018, Madison County and Florida</a:t>
            </a:r>
          </a:p>
        </p:txBody>
      </p:sp>
      <p:sp>
        <p:nvSpPr>
          <p:cNvPr id="3" name="Content Placeholder 2">
            <a:extLst>
              <a:ext uri="{FF2B5EF4-FFF2-40B4-BE49-F238E27FC236}">
                <a16:creationId xmlns:a16="http://schemas.microsoft.com/office/drawing/2014/main" id="{8DB7658A-8D84-43D2-9EAC-8813A3B918E9}"/>
              </a:ext>
            </a:extLst>
          </p:cNvPr>
          <p:cNvSpPr>
            <a:spLocks noGrp="1"/>
          </p:cNvSpPr>
          <p:nvPr>
            <p:ph idx="1"/>
          </p:nvPr>
        </p:nvSpPr>
        <p:spPr>
          <a:xfrm>
            <a:off x="389021" y="1604211"/>
            <a:ext cx="4753347" cy="4554541"/>
          </a:xfrm>
        </p:spPr>
        <p:txBody>
          <a:bodyPr>
            <a:normAutofit fontScale="92500" lnSpcReduction="20000"/>
          </a:bodyPr>
          <a:lstStyle/>
          <a:p>
            <a:r>
              <a:rPr lang="en-US" sz="3200" dirty="0"/>
              <a:t>Madison County has consistently had higher percentages of owner-occupied housing units than the state.</a:t>
            </a:r>
          </a:p>
          <a:p>
            <a:r>
              <a:rPr lang="en-US" sz="3200" dirty="0"/>
              <a:t>2018 percentages by race/ethnicity</a:t>
            </a:r>
          </a:p>
          <a:p>
            <a:pPr lvl="1"/>
            <a:r>
              <a:rPr lang="en-US" sz="2800" dirty="0"/>
              <a:t>Hispanics - 78.6% in Madison compared to 51.0% Florida</a:t>
            </a:r>
          </a:p>
          <a:p>
            <a:pPr lvl="1"/>
            <a:r>
              <a:rPr lang="en-US" sz="2800" dirty="0"/>
              <a:t>White NH - 84.2% in Madison and 69.3% in Florida</a:t>
            </a:r>
          </a:p>
          <a:p>
            <a:pPr lvl="1"/>
            <a:r>
              <a:rPr lang="en-US" sz="2800" dirty="0"/>
              <a:t>Black NH - 66.9% in Madison  and 44.5% in Florida</a:t>
            </a:r>
          </a:p>
          <a:p>
            <a:endParaRPr lang="en-US" sz="3200" dirty="0"/>
          </a:p>
        </p:txBody>
      </p:sp>
      <p:graphicFrame>
        <p:nvGraphicFramePr>
          <p:cNvPr id="4" name="Chart 3">
            <a:extLst>
              <a:ext uri="{FF2B5EF4-FFF2-40B4-BE49-F238E27FC236}">
                <a16:creationId xmlns:a16="http://schemas.microsoft.com/office/drawing/2014/main" id="{C510A065-9CBC-4B94-BC26-91B49666AEF3}"/>
              </a:ext>
            </a:extLst>
          </p:cNvPr>
          <p:cNvGraphicFramePr>
            <a:graphicFrameLocks/>
          </p:cNvGraphicFramePr>
          <p:nvPr/>
        </p:nvGraphicFramePr>
        <p:xfrm>
          <a:off x="5658416" y="1604213"/>
          <a:ext cx="5595041" cy="4235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3700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AE3A-3A53-4C37-A019-0EDB1A7FEA61}"/>
              </a:ext>
            </a:extLst>
          </p:cNvPr>
          <p:cNvSpPr>
            <a:spLocks noGrp="1"/>
          </p:cNvSpPr>
          <p:nvPr>
            <p:ph type="title"/>
          </p:nvPr>
        </p:nvSpPr>
        <p:spPr/>
        <p:txBody>
          <a:bodyPr/>
          <a:lstStyle/>
          <a:p>
            <a:r>
              <a:rPr lang="en-US" dirty="0"/>
              <a:t>Housing Quality</a:t>
            </a:r>
          </a:p>
        </p:txBody>
      </p:sp>
      <p:graphicFrame>
        <p:nvGraphicFramePr>
          <p:cNvPr id="4" name="Content Placeholder 3">
            <a:extLst>
              <a:ext uri="{FF2B5EF4-FFF2-40B4-BE49-F238E27FC236}">
                <a16:creationId xmlns:a16="http://schemas.microsoft.com/office/drawing/2014/main" id="{5ECAE0F1-89DC-4151-819C-0473BB53896E}"/>
              </a:ext>
            </a:extLst>
          </p:cNvPr>
          <p:cNvGraphicFramePr>
            <a:graphicFrameLocks noGrp="1"/>
          </p:cNvGraphicFramePr>
          <p:nvPr>
            <p:ph idx="1"/>
            <p:extLst>
              <p:ext uri="{D42A27DB-BD31-4B8C-83A1-F6EECF244321}">
                <p14:modId xmlns:p14="http://schemas.microsoft.com/office/powerpoint/2010/main" val="1053962554"/>
              </p:ext>
            </p:extLst>
          </p:nvPr>
        </p:nvGraphicFramePr>
        <p:xfrm>
          <a:off x="297498" y="1490663"/>
          <a:ext cx="11369676" cy="4632960"/>
        </p:xfrm>
        <a:graphic>
          <a:graphicData uri="http://schemas.openxmlformats.org/drawingml/2006/table">
            <a:tbl>
              <a:tblPr firstRow="1" bandRow="1">
                <a:tableStyleId>{5C22544A-7EE6-4342-B048-85BDC9FD1C3A}</a:tableStyleId>
              </a:tblPr>
              <a:tblGrid>
                <a:gridCol w="4989886">
                  <a:extLst>
                    <a:ext uri="{9D8B030D-6E8A-4147-A177-3AD203B41FA5}">
                      <a16:colId xmlns:a16="http://schemas.microsoft.com/office/drawing/2014/main" val="3695573022"/>
                    </a:ext>
                  </a:extLst>
                </a:gridCol>
                <a:gridCol w="1335741">
                  <a:extLst>
                    <a:ext uri="{9D8B030D-6E8A-4147-A177-3AD203B41FA5}">
                      <a16:colId xmlns:a16="http://schemas.microsoft.com/office/drawing/2014/main" val="1317370660"/>
                    </a:ext>
                  </a:extLst>
                </a:gridCol>
                <a:gridCol w="1048870">
                  <a:extLst>
                    <a:ext uri="{9D8B030D-6E8A-4147-A177-3AD203B41FA5}">
                      <a16:colId xmlns:a16="http://schemas.microsoft.com/office/drawing/2014/main" val="1993359779"/>
                    </a:ext>
                  </a:extLst>
                </a:gridCol>
                <a:gridCol w="1290918">
                  <a:extLst>
                    <a:ext uri="{9D8B030D-6E8A-4147-A177-3AD203B41FA5}">
                      <a16:colId xmlns:a16="http://schemas.microsoft.com/office/drawing/2014/main" val="437015299"/>
                    </a:ext>
                  </a:extLst>
                </a:gridCol>
                <a:gridCol w="1272988">
                  <a:extLst>
                    <a:ext uri="{9D8B030D-6E8A-4147-A177-3AD203B41FA5}">
                      <a16:colId xmlns:a16="http://schemas.microsoft.com/office/drawing/2014/main" val="2181312011"/>
                    </a:ext>
                  </a:extLst>
                </a:gridCol>
                <a:gridCol w="1431273">
                  <a:extLst>
                    <a:ext uri="{9D8B030D-6E8A-4147-A177-3AD203B41FA5}">
                      <a16:colId xmlns:a16="http://schemas.microsoft.com/office/drawing/2014/main" val="3966860057"/>
                    </a:ext>
                  </a:extLst>
                </a:gridCol>
              </a:tblGrid>
              <a:tr h="370840">
                <a:tc>
                  <a:txBody>
                    <a:bodyPr/>
                    <a:lstStyle/>
                    <a:p>
                      <a:endParaRPr lang="en-US" dirty="0"/>
                    </a:p>
                  </a:txBody>
                  <a:tcPr/>
                </a:tc>
                <a:tc>
                  <a:txBody>
                    <a:bodyPr/>
                    <a:lstStyle/>
                    <a:p>
                      <a:pPr algn="ctr"/>
                      <a:r>
                        <a:rPr lang="en-US" sz="2000" dirty="0"/>
                        <a:t>1103.02</a:t>
                      </a:r>
                    </a:p>
                  </a:txBody>
                  <a:tcPr/>
                </a:tc>
                <a:tc>
                  <a:txBody>
                    <a:bodyPr/>
                    <a:lstStyle/>
                    <a:p>
                      <a:pPr algn="ctr"/>
                      <a:r>
                        <a:rPr lang="en-US" sz="2000" dirty="0"/>
                        <a:t>1104</a:t>
                      </a:r>
                    </a:p>
                  </a:txBody>
                  <a:tcPr/>
                </a:tc>
                <a:tc>
                  <a:txBody>
                    <a:bodyPr/>
                    <a:lstStyle/>
                    <a:p>
                      <a:pPr algn="ctr"/>
                      <a:r>
                        <a:rPr lang="en-US" sz="2000" dirty="0"/>
                        <a:t>1101</a:t>
                      </a:r>
                    </a:p>
                  </a:txBody>
                  <a:tcPr/>
                </a:tc>
                <a:tc>
                  <a:txBody>
                    <a:bodyPr/>
                    <a:lstStyle/>
                    <a:p>
                      <a:pPr algn="ctr"/>
                      <a:r>
                        <a:rPr lang="en-US" sz="2000" dirty="0"/>
                        <a:t>1102</a:t>
                      </a:r>
                    </a:p>
                  </a:txBody>
                  <a:tcPr/>
                </a:tc>
                <a:tc>
                  <a:txBody>
                    <a:bodyPr/>
                    <a:lstStyle/>
                    <a:p>
                      <a:pPr algn="ctr"/>
                      <a:r>
                        <a:rPr lang="en-US" sz="2000" dirty="0"/>
                        <a:t>1103.01</a:t>
                      </a:r>
                    </a:p>
                  </a:txBody>
                  <a:tcPr/>
                </a:tc>
                <a:extLst>
                  <a:ext uri="{0D108BD9-81ED-4DB2-BD59-A6C34878D82A}">
                    <a16:rowId xmlns:a16="http://schemas.microsoft.com/office/drawing/2014/main" val="873618609"/>
                  </a:ext>
                </a:extLst>
              </a:tr>
              <a:tr h="370840">
                <a:tc>
                  <a:txBody>
                    <a:bodyPr/>
                    <a:lstStyle/>
                    <a:p>
                      <a:r>
                        <a:rPr lang="en-US" sz="2000" dirty="0"/>
                        <a:t>Percent of homes lacking complete plumbing facilities</a:t>
                      </a:r>
                    </a:p>
                  </a:txBody>
                  <a:tcPr/>
                </a:tc>
                <a:tc>
                  <a:txBody>
                    <a:bodyPr/>
                    <a:lstStyle/>
                    <a:p>
                      <a:pPr algn="ctr"/>
                      <a:r>
                        <a:rPr lang="en-US" sz="2200" dirty="0"/>
                        <a:t>0.0</a:t>
                      </a:r>
                    </a:p>
                  </a:txBody>
                  <a:tcPr anchor="ctr"/>
                </a:tc>
                <a:tc>
                  <a:txBody>
                    <a:bodyPr/>
                    <a:lstStyle/>
                    <a:p>
                      <a:pPr algn="ctr"/>
                      <a:r>
                        <a:rPr lang="en-US" sz="2200"/>
                        <a:t>0.0</a:t>
                      </a:r>
                    </a:p>
                  </a:txBody>
                  <a:tcPr anchor="ctr"/>
                </a:tc>
                <a:tc>
                  <a:txBody>
                    <a:bodyPr/>
                    <a:lstStyle/>
                    <a:p>
                      <a:pPr algn="ctr"/>
                      <a:r>
                        <a:rPr lang="en-US" sz="2200"/>
                        <a:t>0.0</a:t>
                      </a:r>
                    </a:p>
                  </a:txBody>
                  <a:tcPr anchor="ctr"/>
                </a:tc>
                <a:tc>
                  <a:txBody>
                    <a:bodyPr/>
                    <a:lstStyle/>
                    <a:p>
                      <a:pPr algn="ctr"/>
                      <a:r>
                        <a:rPr lang="en-US" sz="2200"/>
                        <a:t>0.0</a:t>
                      </a:r>
                    </a:p>
                  </a:txBody>
                  <a:tcPr anchor="ctr"/>
                </a:tc>
                <a:tc>
                  <a:txBody>
                    <a:bodyPr/>
                    <a:lstStyle/>
                    <a:p>
                      <a:pPr algn="ctr"/>
                      <a:r>
                        <a:rPr lang="en-US" sz="2200" dirty="0">
                          <a:solidFill>
                            <a:srgbClr val="FF0000"/>
                          </a:solidFill>
                        </a:rPr>
                        <a:t>1.4</a:t>
                      </a:r>
                    </a:p>
                  </a:txBody>
                  <a:tcPr anchor="ctr"/>
                </a:tc>
                <a:extLst>
                  <a:ext uri="{0D108BD9-81ED-4DB2-BD59-A6C34878D82A}">
                    <a16:rowId xmlns:a16="http://schemas.microsoft.com/office/drawing/2014/main" val="17770938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 of homes lacking kitchen facilities</a:t>
                      </a:r>
                    </a:p>
                  </a:txBody>
                  <a:tcPr/>
                </a:tc>
                <a:tc>
                  <a:txBody>
                    <a:bodyPr/>
                    <a:lstStyle/>
                    <a:p>
                      <a:pPr algn="ctr"/>
                      <a:r>
                        <a:rPr lang="en-US" sz="2200" dirty="0">
                          <a:solidFill>
                            <a:srgbClr val="FF0000"/>
                          </a:solidFill>
                        </a:rPr>
                        <a:t>2.0</a:t>
                      </a:r>
                    </a:p>
                  </a:txBody>
                  <a:tcPr anchor="ctr"/>
                </a:tc>
                <a:tc>
                  <a:txBody>
                    <a:bodyPr/>
                    <a:lstStyle/>
                    <a:p>
                      <a:pPr algn="ctr"/>
                      <a:r>
                        <a:rPr lang="en-US" sz="2200"/>
                        <a:t>0.0</a:t>
                      </a:r>
                    </a:p>
                  </a:txBody>
                  <a:tcPr anchor="ctr"/>
                </a:tc>
                <a:tc>
                  <a:txBody>
                    <a:bodyPr/>
                    <a:lstStyle/>
                    <a:p>
                      <a:pPr algn="ctr"/>
                      <a:r>
                        <a:rPr lang="en-US" sz="2200"/>
                        <a:t>1.4</a:t>
                      </a:r>
                    </a:p>
                  </a:txBody>
                  <a:tcPr anchor="ctr"/>
                </a:tc>
                <a:tc>
                  <a:txBody>
                    <a:bodyPr/>
                    <a:lstStyle/>
                    <a:p>
                      <a:pPr algn="ctr"/>
                      <a:r>
                        <a:rPr lang="en-US" sz="2200"/>
                        <a:t>0.0</a:t>
                      </a:r>
                    </a:p>
                  </a:txBody>
                  <a:tcPr anchor="ctr"/>
                </a:tc>
                <a:tc>
                  <a:txBody>
                    <a:bodyPr/>
                    <a:lstStyle/>
                    <a:p>
                      <a:pPr algn="ctr"/>
                      <a:r>
                        <a:rPr lang="en-US" sz="2200" dirty="0"/>
                        <a:t>1.4</a:t>
                      </a:r>
                    </a:p>
                  </a:txBody>
                  <a:tcPr anchor="ctr"/>
                </a:tc>
                <a:extLst>
                  <a:ext uri="{0D108BD9-81ED-4DB2-BD59-A6C34878D82A}">
                    <a16:rowId xmlns:a16="http://schemas.microsoft.com/office/drawing/2014/main" val="32407119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 of homes heated with electricity</a:t>
                      </a:r>
                    </a:p>
                  </a:txBody>
                  <a:tcPr/>
                </a:tc>
                <a:tc>
                  <a:txBody>
                    <a:bodyPr/>
                    <a:lstStyle/>
                    <a:p>
                      <a:pPr algn="ctr"/>
                      <a:r>
                        <a:rPr lang="en-US" sz="2200" dirty="0"/>
                        <a:t>71.2</a:t>
                      </a:r>
                    </a:p>
                  </a:txBody>
                  <a:tcPr anchor="ctr"/>
                </a:tc>
                <a:tc>
                  <a:txBody>
                    <a:bodyPr/>
                    <a:lstStyle/>
                    <a:p>
                      <a:pPr algn="ctr"/>
                      <a:r>
                        <a:rPr lang="en-US" sz="2200"/>
                        <a:t>82.4</a:t>
                      </a:r>
                    </a:p>
                  </a:txBody>
                  <a:tcPr anchor="ctr"/>
                </a:tc>
                <a:tc>
                  <a:txBody>
                    <a:bodyPr/>
                    <a:lstStyle/>
                    <a:p>
                      <a:pPr algn="ctr"/>
                      <a:r>
                        <a:rPr lang="en-US" sz="2200"/>
                        <a:t>82.6</a:t>
                      </a:r>
                    </a:p>
                  </a:txBody>
                  <a:tcPr anchor="ctr"/>
                </a:tc>
                <a:tc>
                  <a:txBody>
                    <a:bodyPr/>
                    <a:lstStyle/>
                    <a:p>
                      <a:pPr algn="ctr"/>
                      <a:r>
                        <a:rPr lang="en-US" sz="2200" dirty="0"/>
                        <a:t>86.3</a:t>
                      </a:r>
                    </a:p>
                  </a:txBody>
                  <a:tcPr anchor="ctr"/>
                </a:tc>
                <a:tc>
                  <a:txBody>
                    <a:bodyPr/>
                    <a:lstStyle/>
                    <a:p>
                      <a:pPr algn="ctr"/>
                      <a:r>
                        <a:rPr lang="en-US" sz="2200" dirty="0"/>
                        <a:t>80.6</a:t>
                      </a:r>
                    </a:p>
                  </a:txBody>
                  <a:tcPr anchor="ctr"/>
                </a:tc>
                <a:extLst>
                  <a:ext uri="{0D108BD9-81ED-4DB2-BD59-A6C34878D82A}">
                    <a16:rowId xmlns:a16="http://schemas.microsoft.com/office/drawing/2014/main" val="640886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 of homes heated with utility gas</a:t>
                      </a:r>
                    </a:p>
                  </a:txBody>
                  <a:tcPr/>
                </a:tc>
                <a:tc>
                  <a:txBody>
                    <a:bodyPr/>
                    <a:lstStyle/>
                    <a:p>
                      <a:pPr algn="ctr"/>
                      <a:r>
                        <a:rPr lang="en-US" sz="2200" dirty="0"/>
                        <a:t>20.4</a:t>
                      </a:r>
                    </a:p>
                  </a:txBody>
                  <a:tcPr anchor="ctr"/>
                </a:tc>
                <a:tc>
                  <a:txBody>
                    <a:bodyPr/>
                    <a:lstStyle/>
                    <a:p>
                      <a:pPr algn="ctr"/>
                      <a:r>
                        <a:rPr lang="en-US" sz="2200" dirty="0"/>
                        <a:t>0.5</a:t>
                      </a:r>
                    </a:p>
                  </a:txBody>
                  <a:tcPr anchor="ctr"/>
                </a:tc>
                <a:tc>
                  <a:txBody>
                    <a:bodyPr/>
                    <a:lstStyle/>
                    <a:p>
                      <a:pPr algn="ctr"/>
                      <a:r>
                        <a:rPr lang="en-US" sz="2200" dirty="0"/>
                        <a:t>0.0</a:t>
                      </a:r>
                    </a:p>
                  </a:txBody>
                  <a:tcPr anchor="ctr"/>
                </a:tc>
                <a:tc>
                  <a:txBody>
                    <a:bodyPr/>
                    <a:lstStyle/>
                    <a:p>
                      <a:pPr algn="ctr"/>
                      <a:r>
                        <a:rPr lang="en-US" sz="2200" dirty="0"/>
                        <a:t>2.4</a:t>
                      </a:r>
                    </a:p>
                  </a:txBody>
                  <a:tcPr anchor="ctr"/>
                </a:tc>
                <a:tc>
                  <a:txBody>
                    <a:bodyPr/>
                    <a:lstStyle/>
                    <a:p>
                      <a:pPr algn="ctr"/>
                      <a:r>
                        <a:rPr lang="en-US" sz="2200" dirty="0"/>
                        <a:t>4.4</a:t>
                      </a:r>
                    </a:p>
                  </a:txBody>
                  <a:tcPr anchor="ctr"/>
                </a:tc>
                <a:extLst>
                  <a:ext uri="{0D108BD9-81ED-4DB2-BD59-A6C34878D82A}">
                    <a16:rowId xmlns:a16="http://schemas.microsoft.com/office/drawing/2014/main" val="29190980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 of homes heated with bottled, tank or LP gas</a:t>
                      </a:r>
                    </a:p>
                  </a:txBody>
                  <a:tcPr/>
                </a:tc>
                <a:tc>
                  <a:txBody>
                    <a:bodyPr/>
                    <a:lstStyle/>
                    <a:p>
                      <a:pPr algn="ctr"/>
                      <a:r>
                        <a:rPr lang="en-US" sz="2200" dirty="0"/>
                        <a:t>7.7</a:t>
                      </a:r>
                    </a:p>
                  </a:txBody>
                  <a:tcPr anchor="ctr"/>
                </a:tc>
                <a:tc>
                  <a:txBody>
                    <a:bodyPr/>
                    <a:lstStyle/>
                    <a:p>
                      <a:pPr algn="ctr"/>
                      <a:r>
                        <a:rPr lang="en-US" sz="2200"/>
                        <a:t>12.7</a:t>
                      </a:r>
                    </a:p>
                  </a:txBody>
                  <a:tcPr anchor="ctr"/>
                </a:tc>
                <a:tc>
                  <a:txBody>
                    <a:bodyPr/>
                    <a:lstStyle/>
                    <a:p>
                      <a:pPr algn="ctr"/>
                      <a:r>
                        <a:rPr lang="en-US" sz="2200" dirty="0"/>
                        <a:t>10.6</a:t>
                      </a:r>
                    </a:p>
                  </a:txBody>
                  <a:tcPr anchor="ctr"/>
                </a:tc>
                <a:tc>
                  <a:txBody>
                    <a:bodyPr/>
                    <a:lstStyle/>
                    <a:p>
                      <a:pPr algn="ctr"/>
                      <a:r>
                        <a:rPr lang="en-US" sz="2200"/>
                        <a:t>7.2</a:t>
                      </a:r>
                    </a:p>
                  </a:txBody>
                  <a:tcPr anchor="ctr"/>
                </a:tc>
                <a:tc>
                  <a:txBody>
                    <a:bodyPr/>
                    <a:lstStyle/>
                    <a:p>
                      <a:pPr algn="ctr"/>
                      <a:r>
                        <a:rPr lang="en-US" sz="2200" dirty="0"/>
                        <a:t>11.6</a:t>
                      </a:r>
                    </a:p>
                  </a:txBody>
                  <a:tcPr anchor="ctr"/>
                </a:tc>
                <a:extLst>
                  <a:ext uri="{0D108BD9-81ED-4DB2-BD59-A6C34878D82A}">
                    <a16:rowId xmlns:a16="http://schemas.microsoft.com/office/drawing/2014/main" val="2213059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 of homes heated with fuel oil, kerosene</a:t>
                      </a:r>
                    </a:p>
                  </a:txBody>
                  <a:tcPr/>
                </a:tc>
                <a:tc>
                  <a:txBody>
                    <a:bodyPr/>
                    <a:lstStyle/>
                    <a:p>
                      <a:pPr algn="ctr"/>
                      <a:r>
                        <a:rPr lang="en-US" sz="2200" dirty="0"/>
                        <a:t>0.0</a:t>
                      </a:r>
                    </a:p>
                  </a:txBody>
                  <a:tcPr anchor="ctr"/>
                </a:tc>
                <a:tc>
                  <a:txBody>
                    <a:bodyPr/>
                    <a:lstStyle/>
                    <a:p>
                      <a:pPr algn="ctr"/>
                      <a:r>
                        <a:rPr lang="en-US" sz="2200"/>
                        <a:t>0.5</a:t>
                      </a:r>
                    </a:p>
                  </a:txBody>
                  <a:tcPr anchor="ctr"/>
                </a:tc>
                <a:tc>
                  <a:txBody>
                    <a:bodyPr/>
                    <a:lstStyle/>
                    <a:p>
                      <a:pPr algn="ctr"/>
                      <a:r>
                        <a:rPr lang="en-US" sz="2200"/>
                        <a:t>2.4</a:t>
                      </a:r>
                    </a:p>
                  </a:txBody>
                  <a:tcPr anchor="ctr"/>
                </a:tc>
                <a:tc>
                  <a:txBody>
                    <a:bodyPr/>
                    <a:lstStyle/>
                    <a:p>
                      <a:pPr algn="ctr"/>
                      <a:r>
                        <a:rPr lang="en-US" sz="2200"/>
                        <a:t>0.0</a:t>
                      </a:r>
                    </a:p>
                  </a:txBody>
                  <a:tcPr anchor="ctr"/>
                </a:tc>
                <a:tc>
                  <a:txBody>
                    <a:bodyPr/>
                    <a:lstStyle/>
                    <a:p>
                      <a:pPr algn="ctr"/>
                      <a:r>
                        <a:rPr lang="en-US" sz="2200" dirty="0"/>
                        <a:t>2.2</a:t>
                      </a:r>
                    </a:p>
                  </a:txBody>
                  <a:tcPr anchor="ctr"/>
                </a:tc>
                <a:extLst>
                  <a:ext uri="{0D108BD9-81ED-4DB2-BD59-A6C34878D82A}">
                    <a16:rowId xmlns:a16="http://schemas.microsoft.com/office/drawing/2014/main" val="2538074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 of homes heated with wood</a:t>
                      </a:r>
                    </a:p>
                  </a:txBody>
                  <a:tcPr/>
                </a:tc>
                <a:tc>
                  <a:txBody>
                    <a:bodyPr/>
                    <a:lstStyle/>
                    <a:p>
                      <a:pPr algn="ctr"/>
                      <a:r>
                        <a:rPr lang="en-US" sz="2200" dirty="0"/>
                        <a:t>0.0</a:t>
                      </a:r>
                    </a:p>
                  </a:txBody>
                  <a:tcPr anchor="ctr"/>
                </a:tc>
                <a:tc>
                  <a:txBody>
                    <a:bodyPr/>
                    <a:lstStyle/>
                    <a:p>
                      <a:pPr algn="ctr"/>
                      <a:r>
                        <a:rPr lang="en-US" sz="2200"/>
                        <a:t>3.4</a:t>
                      </a:r>
                    </a:p>
                  </a:txBody>
                  <a:tcPr anchor="ctr"/>
                </a:tc>
                <a:tc>
                  <a:txBody>
                    <a:bodyPr/>
                    <a:lstStyle/>
                    <a:p>
                      <a:pPr algn="ctr"/>
                      <a:r>
                        <a:rPr lang="en-US" sz="2200" dirty="0">
                          <a:solidFill>
                            <a:srgbClr val="FF0000"/>
                          </a:solidFill>
                        </a:rPr>
                        <a:t>3.6</a:t>
                      </a:r>
                    </a:p>
                  </a:txBody>
                  <a:tcPr anchor="ctr"/>
                </a:tc>
                <a:tc>
                  <a:txBody>
                    <a:bodyPr/>
                    <a:lstStyle/>
                    <a:p>
                      <a:pPr algn="ctr"/>
                      <a:r>
                        <a:rPr lang="en-US" sz="2200" dirty="0">
                          <a:solidFill>
                            <a:srgbClr val="FF0000"/>
                          </a:solidFill>
                        </a:rPr>
                        <a:t>3.6</a:t>
                      </a:r>
                    </a:p>
                  </a:txBody>
                  <a:tcPr anchor="ctr"/>
                </a:tc>
                <a:tc>
                  <a:txBody>
                    <a:bodyPr/>
                    <a:lstStyle/>
                    <a:p>
                      <a:pPr algn="ctr"/>
                      <a:r>
                        <a:rPr lang="en-US" sz="2200" dirty="0"/>
                        <a:t>1.3</a:t>
                      </a:r>
                    </a:p>
                  </a:txBody>
                  <a:tcPr anchor="ctr"/>
                </a:tc>
                <a:extLst>
                  <a:ext uri="{0D108BD9-81ED-4DB2-BD59-A6C34878D82A}">
                    <a16:rowId xmlns:a16="http://schemas.microsoft.com/office/drawing/2014/main" val="15835607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 of homes not heated</a:t>
                      </a:r>
                    </a:p>
                  </a:txBody>
                  <a:tcPr/>
                </a:tc>
                <a:tc>
                  <a:txBody>
                    <a:bodyPr/>
                    <a:lstStyle/>
                    <a:p>
                      <a:pPr algn="ctr"/>
                      <a:r>
                        <a:rPr lang="en-US" sz="2200" dirty="0">
                          <a:solidFill>
                            <a:srgbClr val="FF0000"/>
                          </a:solidFill>
                        </a:rPr>
                        <a:t>0.7</a:t>
                      </a:r>
                    </a:p>
                  </a:txBody>
                  <a:tcPr anchor="ctr"/>
                </a:tc>
                <a:tc>
                  <a:txBody>
                    <a:bodyPr/>
                    <a:lstStyle/>
                    <a:p>
                      <a:pPr algn="ctr"/>
                      <a:r>
                        <a:rPr lang="en-US" sz="2200" dirty="0"/>
                        <a:t>0.6</a:t>
                      </a:r>
                    </a:p>
                  </a:txBody>
                  <a:tcPr anchor="ctr"/>
                </a:tc>
                <a:tc>
                  <a:txBody>
                    <a:bodyPr/>
                    <a:lstStyle/>
                    <a:p>
                      <a:pPr algn="ctr"/>
                      <a:r>
                        <a:rPr lang="en-US" sz="2200" dirty="0">
                          <a:solidFill>
                            <a:srgbClr val="FF0000"/>
                          </a:solidFill>
                        </a:rPr>
                        <a:t>0.7</a:t>
                      </a:r>
                    </a:p>
                  </a:txBody>
                  <a:tcPr anchor="ctr"/>
                </a:tc>
                <a:tc>
                  <a:txBody>
                    <a:bodyPr/>
                    <a:lstStyle/>
                    <a:p>
                      <a:pPr algn="ctr"/>
                      <a:r>
                        <a:rPr lang="en-US" sz="2200" dirty="0"/>
                        <a:t>0.5</a:t>
                      </a:r>
                    </a:p>
                  </a:txBody>
                  <a:tcPr anchor="ctr"/>
                </a:tc>
                <a:tc>
                  <a:txBody>
                    <a:bodyPr/>
                    <a:lstStyle/>
                    <a:p>
                      <a:pPr algn="ctr"/>
                      <a:r>
                        <a:rPr lang="en-US" sz="2200" dirty="0"/>
                        <a:t>0.0</a:t>
                      </a:r>
                    </a:p>
                  </a:txBody>
                  <a:tcPr anchor="ctr"/>
                </a:tc>
                <a:extLst>
                  <a:ext uri="{0D108BD9-81ED-4DB2-BD59-A6C34878D82A}">
                    <a16:rowId xmlns:a16="http://schemas.microsoft.com/office/drawing/2014/main" val="2975205649"/>
                  </a:ext>
                </a:extLst>
              </a:tr>
            </a:tbl>
          </a:graphicData>
        </a:graphic>
      </p:graphicFrame>
    </p:spTree>
    <p:extLst>
      <p:ext uri="{BB962C8B-B14F-4D97-AF65-F5344CB8AC3E}">
        <p14:creationId xmlns:p14="http://schemas.microsoft.com/office/powerpoint/2010/main" val="352923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STABILITY</a:t>
            </a:r>
          </a:p>
        </p:txBody>
      </p:sp>
      <p:sp>
        <p:nvSpPr>
          <p:cNvPr id="3" name="Text Placeholder 2"/>
          <p:cNvSpPr>
            <a:spLocks noGrp="1"/>
          </p:cNvSpPr>
          <p:nvPr>
            <p:ph type="body" sz="quarter" idx="13"/>
          </p:nvPr>
        </p:nvSpPr>
        <p:spPr>
          <a:xfrm>
            <a:off x="661988" y="3255798"/>
            <a:ext cx="10839450" cy="770773"/>
          </a:xfrm>
        </p:spPr>
        <p:txBody>
          <a:bodyPr/>
          <a:lstStyle/>
          <a:p>
            <a:r>
              <a:rPr lang="en-US" sz="2000" dirty="0"/>
              <a:t>Data Source:  DOH Florida </a:t>
            </a:r>
            <a:r>
              <a:rPr lang="en-US" dirty="0"/>
              <a:t>CHARTS, Suburban Stats, University of Florida </a:t>
            </a:r>
            <a:r>
              <a:rPr lang="en-US" sz="2000" dirty="0"/>
              <a:t>and U.S. Census Bureau</a:t>
            </a:r>
          </a:p>
          <a:p>
            <a:endParaRPr lang="en-US" dirty="0"/>
          </a:p>
        </p:txBody>
      </p:sp>
      <p:cxnSp>
        <p:nvCxnSpPr>
          <p:cNvPr id="4" name="Straight Connector 3"/>
          <p:cNvCxnSpPr/>
          <p:nvPr/>
        </p:nvCxnSpPr>
        <p:spPr>
          <a:xfrm>
            <a:off x="1994701" y="3179821"/>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53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Stability</a:t>
            </a:r>
          </a:p>
        </p:txBody>
      </p:sp>
      <p:sp>
        <p:nvSpPr>
          <p:cNvPr id="3" name="Content Placeholder 2"/>
          <p:cNvSpPr>
            <a:spLocks noGrp="1"/>
          </p:cNvSpPr>
          <p:nvPr>
            <p:ph idx="1"/>
          </p:nvPr>
        </p:nvSpPr>
        <p:spPr>
          <a:xfrm>
            <a:off x="392071" y="1379622"/>
            <a:ext cx="11369842" cy="4953083"/>
          </a:xfrm>
        </p:spPr>
        <p:txBody>
          <a:bodyPr>
            <a:noAutofit/>
          </a:bodyPr>
          <a:lstStyle/>
          <a:p>
            <a:r>
              <a:rPr lang="en-US" dirty="0"/>
              <a:t>Included in this category are:</a:t>
            </a:r>
          </a:p>
          <a:p>
            <a:pPr lvl="1"/>
            <a:r>
              <a:rPr lang="en-US" dirty="0"/>
              <a:t>Employment</a:t>
            </a:r>
          </a:p>
          <a:p>
            <a:pPr lvl="1"/>
            <a:r>
              <a:rPr lang="en-US" dirty="0"/>
              <a:t>Poverty</a:t>
            </a:r>
          </a:p>
          <a:p>
            <a:pPr lvl="1"/>
            <a:r>
              <a:rPr lang="en-US" dirty="0"/>
              <a:t>Food Insecurity</a:t>
            </a:r>
          </a:p>
          <a:p>
            <a:pPr lvl="1"/>
            <a:r>
              <a:rPr lang="en-US" dirty="0"/>
              <a:t>Housing Instability</a:t>
            </a:r>
          </a:p>
          <a:p>
            <a:r>
              <a:rPr lang="en-US" dirty="0"/>
              <a:t>Employment barriers to consider</a:t>
            </a:r>
          </a:p>
          <a:p>
            <a:pPr lvl="1"/>
            <a:r>
              <a:rPr lang="en-US" dirty="0"/>
              <a:t>Persons who are unemployed or underemployed will most likely not have access to health insurance</a:t>
            </a:r>
          </a:p>
          <a:p>
            <a:pPr lvl="1"/>
            <a:r>
              <a:rPr lang="en-US" dirty="0"/>
              <a:t>Persons who are unemployed or underemployed may also have issues with food insecurity, inadequate housing, access to medical services and transportation</a:t>
            </a:r>
          </a:p>
          <a:p>
            <a:r>
              <a:rPr lang="en-US" dirty="0"/>
              <a:t>Poverty barriers to consider</a:t>
            </a:r>
          </a:p>
          <a:p>
            <a:pPr lvl="1"/>
            <a:r>
              <a:rPr lang="en-US" dirty="0"/>
              <a:t>Poverty can lead to issues with health insurance, food insecurity, inadequate housing, access to medical services and transportation</a:t>
            </a:r>
          </a:p>
          <a:p>
            <a:pPr lvl="1"/>
            <a:endParaRPr lang="en-US" dirty="0"/>
          </a:p>
          <a:p>
            <a:pPr lvl="1"/>
            <a:endParaRPr lang="en-US" dirty="0"/>
          </a:p>
        </p:txBody>
      </p:sp>
    </p:spTree>
    <p:extLst>
      <p:ext uri="{BB962C8B-B14F-4D97-AF65-F5344CB8AC3E}">
        <p14:creationId xmlns:p14="http://schemas.microsoft.com/office/powerpoint/2010/main" val="198163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Stability</a:t>
            </a:r>
          </a:p>
        </p:txBody>
      </p:sp>
      <p:sp>
        <p:nvSpPr>
          <p:cNvPr id="3" name="Content Placeholder 2"/>
          <p:cNvSpPr>
            <a:spLocks noGrp="1"/>
          </p:cNvSpPr>
          <p:nvPr>
            <p:ph idx="1"/>
          </p:nvPr>
        </p:nvSpPr>
        <p:spPr>
          <a:xfrm>
            <a:off x="392071" y="1563268"/>
            <a:ext cx="11369842" cy="4877635"/>
          </a:xfrm>
        </p:spPr>
        <p:txBody>
          <a:bodyPr>
            <a:normAutofit/>
          </a:bodyPr>
          <a:lstStyle/>
          <a:p>
            <a:r>
              <a:rPr lang="en-US" dirty="0"/>
              <a:t>Food insecurity barriers to consider</a:t>
            </a:r>
          </a:p>
          <a:p>
            <a:pPr lvl="1"/>
            <a:r>
              <a:rPr lang="en-US" dirty="0"/>
              <a:t>Adults who are food insecure are more likely to be obese and suffer from chronic diseases</a:t>
            </a:r>
          </a:p>
          <a:p>
            <a:pPr lvl="1"/>
            <a:r>
              <a:rPr lang="en-US" dirty="0"/>
              <a:t>Children who do not eat regularly or do not eat a variety of healthy foods are at risk for developmental and mental health issues, as well as obesity</a:t>
            </a:r>
          </a:p>
          <a:p>
            <a:r>
              <a:rPr lang="en-US" dirty="0"/>
              <a:t>Housing instability barriers to consider</a:t>
            </a:r>
          </a:p>
          <a:p>
            <a:pPr lvl="1"/>
            <a:r>
              <a:rPr lang="en-US" dirty="0"/>
              <a:t>Families that pay too much for housing have less money for necessary expenses and health insurance</a:t>
            </a:r>
          </a:p>
          <a:p>
            <a:pPr lvl="1"/>
            <a:r>
              <a:rPr lang="en-US" dirty="0"/>
              <a:t>Pregnant women who are homeless are more likely to have low birth-weight and preterm births.</a:t>
            </a:r>
          </a:p>
          <a:p>
            <a:pPr lvl="1"/>
            <a:r>
              <a:rPr lang="en-US" dirty="0"/>
              <a:t>Home foreclosures and evictions can lead to suicides</a:t>
            </a:r>
          </a:p>
          <a:p>
            <a:pPr lvl="1"/>
            <a:r>
              <a:rPr lang="en-US" dirty="0"/>
              <a:t>Children who are moved frequently have more chronic conditions</a:t>
            </a:r>
          </a:p>
        </p:txBody>
      </p:sp>
    </p:spTree>
    <p:extLst>
      <p:ext uri="{BB962C8B-B14F-4D97-AF65-F5344CB8AC3E}">
        <p14:creationId xmlns:p14="http://schemas.microsoft.com/office/powerpoint/2010/main" val="323759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and Poverty Data (2018)</a:t>
            </a:r>
            <a:br>
              <a:rPr lang="en-US" dirty="0"/>
            </a:br>
            <a:r>
              <a:rPr lang="en-US" dirty="0"/>
              <a:t>Madison County </a:t>
            </a:r>
          </a:p>
        </p:txBody>
      </p:sp>
      <p:sp>
        <p:nvSpPr>
          <p:cNvPr id="3" name="Content Placeholder 2"/>
          <p:cNvSpPr>
            <a:spLocks noGrp="1"/>
          </p:cNvSpPr>
          <p:nvPr>
            <p:ph idx="1"/>
          </p:nvPr>
        </p:nvSpPr>
        <p:spPr>
          <a:xfrm>
            <a:off x="430087" y="1379621"/>
            <a:ext cx="5244352" cy="5155649"/>
          </a:xfrm>
        </p:spPr>
        <p:txBody>
          <a:bodyPr>
            <a:noAutofit/>
          </a:bodyPr>
          <a:lstStyle/>
          <a:p>
            <a:pPr>
              <a:spcAft>
                <a:spcPts val="1200"/>
              </a:spcAft>
            </a:pPr>
            <a:r>
              <a:rPr lang="en-US" sz="2100" dirty="0"/>
              <a:t>Madison County ranked 65th of 67 counties for median household income in 2018.  Only two counties had a lower median household income.  Madison County’s median income was $35,509, compared to $53,267 for the state as a whole.  </a:t>
            </a:r>
          </a:p>
          <a:p>
            <a:pPr>
              <a:spcAft>
                <a:spcPts val="1200"/>
              </a:spcAft>
            </a:pPr>
            <a:r>
              <a:rPr lang="en-US" sz="2100" dirty="0"/>
              <a:t>The individual poverty rate for Madison County was the third highest in the state (28.2%) in 2018.  The Madison rate was twice that of Florida as a whole (14.8%).  </a:t>
            </a:r>
          </a:p>
          <a:p>
            <a:pPr>
              <a:spcAft>
                <a:spcPts val="1200"/>
              </a:spcAft>
            </a:pPr>
            <a:r>
              <a:rPr lang="en-US" sz="2100" dirty="0"/>
              <a:t>The percent of related children under the age of 18 in families in poverty for Madison County in 2018 was 37%, compared to 17.3% for Florida.</a:t>
            </a:r>
          </a:p>
        </p:txBody>
      </p:sp>
      <p:graphicFrame>
        <p:nvGraphicFramePr>
          <p:cNvPr id="4" name="Chart 3">
            <a:extLst>
              <a:ext uri="{FF2B5EF4-FFF2-40B4-BE49-F238E27FC236}">
                <a16:creationId xmlns:a16="http://schemas.microsoft.com/office/drawing/2014/main" id="{EE60DDCE-BC0A-4FDE-97E0-E385FA75D8CF}"/>
              </a:ext>
            </a:extLst>
          </p:cNvPr>
          <p:cNvGraphicFramePr>
            <a:graphicFrameLocks/>
          </p:cNvGraphicFramePr>
          <p:nvPr/>
        </p:nvGraphicFramePr>
        <p:xfrm>
          <a:off x="5674439" y="1595717"/>
          <a:ext cx="6087474" cy="41410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9CC2C07-77FE-4D79-87FE-E6485A7BF07B}"/>
              </a:ext>
            </a:extLst>
          </p:cNvPr>
          <p:cNvSpPr txBox="1"/>
          <p:nvPr/>
        </p:nvSpPr>
        <p:spPr>
          <a:xfrm>
            <a:off x="7899355" y="1224893"/>
            <a:ext cx="203562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Individual Poverty </a:t>
            </a:r>
          </a:p>
        </p:txBody>
      </p:sp>
    </p:spTree>
    <p:extLst>
      <p:ext uri="{BB962C8B-B14F-4D97-AF65-F5344CB8AC3E}">
        <p14:creationId xmlns:p14="http://schemas.microsoft.com/office/powerpoint/2010/main" val="151988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and Poverty Data (2018)</a:t>
            </a:r>
            <a:br>
              <a:rPr lang="en-US" dirty="0"/>
            </a:br>
            <a:r>
              <a:rPr lang="en-US" dirty="0"/>
              <a:t>Madison County </a:t>
            </a:r>
          </a:p>
        </p:txBody>
      </p:sp>
      <p:sp>
        <p:nvSpPr>
          <p:cNvPr id="3" name="Content Placeholder 2"/>
          <p:cNvSpPr>
            <a:spLocks noGrp="1"/>
          </p:cNvSpPr>
          <p:nvPr>
            <p:ph idx="1"/>
          </p:nvPr>
        </p:nvSpPr>
        <p:spPr>
          <a:xfrm>
            <a:off x="430087" y="1594225"/>
            <a:ext cx="5244352" cy="4941045"/>
          </a:xfrm>
        </p:spPr>
        <p:txBody>
          <a:bodyPr>
            <a:noAutofit/>
          </a:bodyPr>
          <a:lstStyle/>
          <a:p>
            <a:pPr>
              <a:spcAft>
                <a:spcPts val="1200"/>
              </a:spcAft>
            </a:pPr>
            <a:r>
              <a:rPr lang="en-US" sz="2400" dirty="0"/>
              <a:t>51.9% of individuals in Madison County were living below 200% poverty level, compared to 35.4% for Florida.</a:t>
            </a:r>
          </a:p>
          <a:p>
            <a:pPr>
              <a:spcAft>
                <a:spcPts val="1200"/>
              </a:spcAft>
            </a:pPr>
            <a:r>
              <a:rPr lang="en-US" sz="2400" dirty="0"/>
              <a:t>Approximately 35.8% of persons ages 65+ in Madison County were living below 150% poverty level, compared to 20.6% of the state as a whole. </a:t>
            </a:r>
          </a:p>
          <a:p>
            <a:pPr>
              <a:spcAft>
                <a:spcPts val="1200"/>
              </a:spcAft>
            </a:pPr>
            <a:r>
              <a:rPr lang="en-US" sz="2400" dirty="0"/>
              <a:t>43.3% of Madison County individuals under age 18 were living below poverty level in 2018, compared to 21.3% for Florida</a:t>
            </a:r>
          </a:p>
        </p:txBody>
      </p:sp>
      <p:graphicFrame>
        <p:nvGraphicFramePr>
          <p:cNvPr id="4" name="Chart 3">
            <a:extLst>
              <a:ext uri="{FF2B5EF4-FFF2-40B4-BE49-F238E27FC236}">
                <a16:creationId xmlns:a16="http://schemas.microsoft.com/office/drawing/2014/main" id="{EE60DDCE-BC0A-4FDE-97E0-E385FA75D8CF}"/>
              </a:ext>
            </a:extLst>
          </p:cNvPr>
          <p:cNvGraphicFramePr>
            <a:graphicFrameLocks/>
          </p:cNvGraphicFramePr>
          <p:nvPr/>
        </p:nvGraphicFramePr>
        <p:xfrm>
          <a:off x="5674439" y="1595717"/>
          <a:ext cx="6087474" cy="41410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9CC2C07-77FE-4D79-87FE-E6485A7BF07B}"/>
              </a:ext>
            </a:extLst>
          </p:cNvPr>
          <p:cNvSpPr txBox="1"/>
          <p:nvPr/>
        </p:nvSpPr>
        <p:spPr>
          <a:xfrm>
            <a:off x="7899355" y="1224893"/>
            <a:ext cx="20676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Families in Poverty</a:t>
            </a:r>
          </a:p>
        </p:txBody>
      </p:sp>
    </p:spTree>
    <p:extLst>
      <p:ext uri="{BB962C8B-B14F-4D97-AF65-F5344CB8AC3E}">
        <p14:creationId xmlns:p14="http://schemas.microsoft.com/office/powerpoint/2010/main" val="3508526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Custom 1">
      <a:dk1>
        <a:sysClr val="windowText" lastClr="000000"/>
      </a:dk1>
      <a:lt1>
        <a:sysClr val="window" lastClr="FFFFFF"/>
      </a:lt1>
      <a:dk2>
        <a:srgbClr val="335B74"/>
      </a:dk2>
      <a:lt2>
        <a:srgbClr val="DFE3E5"/>
      </a:lt2>
      <a:accent1>
        <a:srgbClr val="1C629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3708</TotalTime>
  <Words>3594</Words>
  <Application>Microsoft Office PowerPoint</Application>
  <PresentationFormat>Widescreen</PresentationFormat>
  <Paragraphs>592</Paragraphs>
  <Slides>41</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Calibri Light</vt:lpstr>
      <vt:lpstr>Corbel</vt:lpstr>
      <vt:lpstr>Courier New</vt:lpstr>
      <vt:lpstr>Wingdings</vt:lpstr>
      <vt:lpstr>Office Theme</vt:lpstr>
      <vt:lpstr>Basis</vt:lpstr>
      <vt:lpstr>SOCIAL DETERMINANTS OF HEALTH</vt:lpstr>
      <vt:lpstr>Introduction</vt:lpstr>
      <vt:lpstr>SDOH Categories</vt:lpstr>
      <vt:lpstr>Why is SDOH important?</vt:lpstr>
      <vt:lpstr>ECONOMIC STABILITY</vt:lpstr>
      <vt:lpstr>Economic Stability</vt:lpstr>
      <vt:lpstr>Economic Stability</vt:lpstr>
      <vt:lpstr>Economic and Poverty Data (2018) Madison County </vt:lpstr>
      <vt:lpstr>Economic and Poverty Data (2018) Madison County </vt:lpstr>
      <vt:lpstr>Poverty Data by Census Tract (2014-2018) Madison County</vt:lpstr>
      <vt:lpstr>Unemployment Rates, 2000-2018 Madison County and Florida</vt:lpstr>
      <vt:lpstr>Food Insecurity Rate, 2014-2017 (Percent  of Population), Madison County and Florida</vt:lpstr>
      <vt:lpstr>Child Food Insecurity Rate, 2014-2017 (Percent  of Population), Madison County and Florida</vt:lpstr>
      <vt:lpstr>Cash and Food Assistance, 2014-2018 by Census Tract, Madison County</vt:lpstr>
      <vt:lpstr>Individuals that Lived in a Different House 1 Year Earlier, 2009-2018, Madison County and Florida</vt:lpstr>
      <vt:lpstr>EDUCATION DATA</vt:lpstr>
      <vt:lpstr>Education</vt:lpstr>
      <vt:lpstr>Education</vt:lpstr>
      <vt:lpstr>Percent of Children &lt;3 Served by  Early Steps, Madison County and Florida</vt:lpstr>
      <vt:lpstr>Percent of Elementary School Students Not Promoted, 2000-2018, Madison County and Florida</vt:lpstr>
      <vt:lpstr>3rd Grade FSA Passing Scores for English and Mathematics, Madison County and Florida</vt:lpstr>
      <vt:lpstr>Percent of Middle School Students Not Promoted 2000-2018, Madison County and Florida</vt:lpstr>
      <vt:lpstr>High School Graduation Rates 2011-2018, Madison County and Florida</vt:lpstr>
      <vt:lpstr>Graduation Rates by Demographics, 2018-2019 Madison County and Florida</vt:lpstr>
      <vt:lpstr>Madison County Education Data, 2018</vt:lpstr>
      <vt:lpstr>Education Data by Census Tract, 2014-2018 Percent of Population, Madison County</vt:lpstr>
      <vt:lpstr>Social &amp; Community Context</vt:lpstr>
      <vt:lpstr>Social and Community Context</vt:lpstr>
      <vt:lpstr>Social and Community Context</vt:lpstr>
      <vt:lpstr>Racial Residential Segregation, 2015-2018 Madison County and Florida</vt:lpstr>
      <vt:lpstr>Health &amp; Healthcare</vt:lpstr>
      <vt:lpstr>Health and Health Care</vt:lpstr>
      <vt:lpstr>Health and Health Care</vt:lpstr>
      <vt:lpstr>Medicaid Eligibility and Insurance Information, Madison County</vt:lpstr>
      <vt:lpstr>Health Care Coverage by Census Tract Madison County, 2014-2018 (% of Population)</vt:lpstr>
      <vt:lpstr>Built Environment &amp;  HOUSING DATA</vt:lpstr>
      <vt:lpstr>Neighborhood and Built Environment</vt:lpstr>
      <vt:lpstr>Neighborhood and Built Environment</vt:lpstr>
      <vt:lpstr>Median Owner-Occupied Unit Values, 2009-2018, Madison County and Florida</vt:lpstr>
      <vt:lpstr>Owner-Occupied Housing Units, Percent of Occupied Housing Units, 2009-2018, Madison County and Florida</vt:lpstr>
      <vt:lpstr>Housing Quality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evans</dc:creator>
  <cp:lastModifiedBy>Beck, Pam</cp:lastModifiedBy>
  <cp:revision>17</cp:revision>
  <dcterms:created xsi:type="dcterms:W3CDTF">2020-10-29T13:31:42Z</dcterms:created>
  <dcterms:modified xsi:type="dcterms:W3CDTF">2020-11-02T20:35:42Z</dcterms:modified>
</cp:coreProperties>
</file>