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28" r:id="rId2"/>
    <p:sldId id="333" r:id="rId3"/>
    <p:sldId id="415" r:id="rId4"/>
    <p:sldId id="334" r:id="rId5"/>
    <p:sldId id="416" r:id="rId6"/>
    <p:sldId id="417" r:id="rId7"/>
    <p:sldId id="573" r:id="rId8"/>
    <p:sldId id="5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Madison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Demographics!$V$3</c:f>
              <c:strCache>
                <c:ptCount val="1"/>
                <c:pt idx="0">
                  <c:v>Madison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9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Demographics!$U$4:$U$12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Demographics!$V$4:$V$12</c:f>
              <c:numCache>
                <c:formatCode>_(* #,##0_);_(* \(#,##0\);_(* "-"??_);_(@_)</c:formatCode>
                <c:ptCount val="9"/>
                <c:pt idx="0">
                  <c:v>19206</c:v>
                </c:pt>
                <c:pt idx="1">
                  <c:v>19285</c:v>
                </c:pt>
                <c:pt idx="2">
                  <c:v>19256</c:v>
                </c:pt>
                <c:pt idx="3">
                  <c:v>19400</c:v>
                </c:pt>
                <c:pt idx="4">
                  <c:v>19265</c:v>
                </c:pt>
                <c:pt idx="5">
                  <c:v>19200</c:v>
                </c:pt>
                <c:pt idx="6">
                  <c:v>19252</c:v>
                </c:pt>
                <c:pt idx="7">
                  <c:v>19295</c:v>
                </c:pt>
                <c:pt idx="8">
                  <c:v>19420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56A-4727-95D7-947E7182E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03365552"/>
        <c:axId val="1656928832"/>
      </c:lineChart>
      <c:catAx>
        <c:axId val="16033655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Year</a:t>
                </a:r>
              </a:p>
            </c:rich>
          </c:tx>
          <c:layout>
            <c:manualLayout>
              <c:xMode val="edge"/>
              <c:yMode val="edge"/>
              <c:x val="0.47487390163186122"/>
              <c:y val="0.90573151693792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6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928832"/>
        <c:crosses val="autoZero"/>
        <c:auto val="1"/>
        <c:lblAlgn val="ctr"/>
        <c:lblOffset val="100"/>
        <c:noMultiLvlLbl val="0"/>
      </c:catAx>
      <c:valAx>
        <c:axId val="165692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Population</a:t>
                </a:r>
              </a:p>
            </c:rich>
          </c:tx>
          <c:layout>
            <c:manualLayout>
              <c:xMode val="edge"/>
              <c:yMode val="edge"/>
              <c:x val="7.7414289580646188E-3"/>
              <c:y val="0.329001729559146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3365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Demographics!$AH$3</c:f>
              <c:strCache>
                <c:ptCount val="1"/>
                <c:pt idx="0">
                  <c:v>Florida</c:v>
                </c:pt>
              </c:strCache>
            </c:strRef>
          </c:tx>
          <c:spPr>
            <a:ln w="41275" cap="rnd">
              <a:solidFill>
                <a:schemeClr val="accent1"/>
              </a:solidFill>
              <a:round/>
            </a:ln>
            <a:effectLst/>
          </c:spPr>
          <c:marker>
            <c:symbol val="triangle"/>
            <c:size val="9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Demographics!$AG$4:$AG$12</c:f>
              <c:numCache>
                <c:formatCode>General</c:formatCode>
                <c:ptCount val="9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</c:numCache>
            </c:numRef>
          </c:cat>
          <c:val>
            <c:numRef>
              <c:f>Demographics!$AH$4:$AH$12</c:f>
              <c:numCache>
                <c:formatCode>#,##0</c:formatCode>
                <c:ptCount val="9"/>
                <c:pt idx="0">
                  <c:v>18820280</c:v>
                </c:pt>
                <c:pt idx="1">
                  <c:v>18941742</c:v>
                </c:pt>
                <c:pt idx="2">
                  <c:v>19118938</c:v>
                </c:pt>
                <c:pt idx="3">
                  <c:v>19314396</c:v>
                </c:pt>
                <c:pt idx="4">
                  <c:v>19579871</c:v>
                </c:pt>
                <c:pt idx="5">
                  <c:v>19897762</c:v>
                </c:pt>
                <c:pt idx="6">
                  <c:v>20231092</c:v>
                </c:pt>
                <c:pt idx="7">
                  <c:v>20555728</c:v>
                </c:pt>
                <c:pt idx="8">
                  <c:v>20957705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A18-4A99-BE4A-17C99559D5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98571216"/>
        <c:axId val="1656931744"/>
      </c:lineChart>
      <c:catAx>
        <c:axId val="15985712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Year</a:t>
                </a:r>
              </a:p>
            </c:rich>
          </c:tx>
          <c:layout>
            <c:manualLayout>
              <c:xMode val="edge"/>
              <c:yMode val="edge"/>
              <c:x val="0.49986744501351771"/>
              <c:y val="0.8991629229432800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931744"/>
        <c:crosses val="autoZero"/>
        <c:auto val="1"/>
        <c:lblAlgn val="ctr"/>
        <c:lblOffset val="100"/>
        <c:noMultiLvlLbl val="0"/>
      </c:catAx>
      <c:valAx>
        <c:axId val="1656931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/>
                  <a:t>Population</a:t>
                </a:r>
              </a:p>
            </c:rich>
          </c:tx>
          <c:layout>
            <c:manualLayout>
              <c:xMode val="edge"/>
              <c:yMode val="edge"/>
              <c:x val="2.1059561248085779E-2"/>
              <c:y val="0.329556382390863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8571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92F-4424-8EEC-9E9B44D6444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92F-4424-8EEC-9E9B44D6444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92F-4424-8EEC-9E9B44D6444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92F-4424-8EEC-9E9B44D6444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92F-4424-8EEC-9E9B44D64441}"/>
              </c:ext>
            </c:extLst>
          </c:dPt>
          <c:dLbls>
            <c:dLbl>
              <c:idx val="0"/>
              <c:layout>
                <c:manualLayout>
                  <c:x val="3.800105183619111E-2"/>
                  <c:y val="6.320542402683655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92F-4424-8EEC-9E9B44D64441}"/>
                </c:ext>
              </c:extLst>
            </c:dLbl>
            <c:dLbl>
              <c:idx val="1"/>
              <c:layout>
                <c:manualLayout>
                  <c:x val="-1.813117389481032E-2"/>
                  <c:y val="8.3898776254424032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92F-4424-8EEC-9E9B44D64441}"/>
                </c:ext>
              </c:extLst>
            </c:dLbl>
            <c:dLbl>
              <c:idx val="2"/>
              <c:layout>
                <c:manualLayout>
                  <c:x val="1.0742638781682098E-2"/>
                  <c:y val="-4.332786155625303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92F-4424-8EEC-9E9B44D64441}"/>
                </c:ext>
              </c:extLst>
            </c:dLbl>
            <c:dLbl>
              <c:idx val="3"/>
              <c:layout>
                <c:manualLayout>
                  <c:x val="2.1201342407135258E-2"/>
                  <c:y val="1.1461074173286758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92F-4424-8EEC-9E9B44D64441}"/>
                </c:ext>
              </c:extLst>
            </c:dLbl>
            <c:dLbl>
              <c:idx val="4"/>
              <c:layout>
                <c:manualLayout>
                  <c:x val="-2.4297112937760615E-2"/>
                  <c:y val="4.254680786708964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92F-4424-8EEC-9E9B44D644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numRef>
              <c:f>Sheet1!$L$10:$L$14</c:f>
              <c:numCache>
                <c:formatCode>General</c:formatCode>
                <c:ptCount val="5"/>
                <c:pt idx="0">
                  <c:v>1101</c:v>
                </c:pt>
                <c:pt idx="1">
                  <c:v>1102</c:v>
                </c:pt>
                <c:pt idx="2">
                  <c:v>1103.01</c:v>
                </c:pt>
                <c:pt idx="3">
                  <c:v>1103.02</c:v>
                </c:pt>
                <c:pt idx="4">
                  <c:v>1104</c:v>
                </c:pt>
              </c:numCache>
            </c:numRef>
          </c:cat>
          <c:val>
            <c:numRef>
              <c:f>Sheet1!$M$10:$M$14</c:f>
              <c:numCache>
                <c:formatCode>0</c:formatCode>
                <c:ptCount val="5"/>
                <c:pt idx="0">
                  <c:v>2936</c:v>
                </c:pt>
                <c:pt idx="1">
                  <c:v>3738</c:v>
                </c:pt>
                <c:pt idx="2">
                  <c:v>2161</c:v>
                </c:pt>
                <c:pt idx="3">
                  <c:v>6008</c:v>
                </c:pt>
                <c:pt idx="4">
                  <c:v>3631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F92F-4424-8EEC-9E9B44D644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Distribution by Age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7584896793717905E-2"/>
          <c:y val="0.20438449347084006"/>
          <c:w val="0.92284338189483472"/>
          <c:h val="0.63909515144400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Demographics!$W$39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Demographics!$V$40:$V$52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Demographics!$W$40:$W$52</c:f>
              <c:numCache>
                <c:formatCode>0%</c:formatCode>
                <c:ptCount val="13"/>
                <c:pt idx="0">
                  <c:v>9.0178802798652497E-3</c:v>
                </c:pt>
                <c:pt idx="1">
                  <c:v>0.04</c:v>
                </c:pt>
                <c:pt idx="2">
                  <c:v>0.05</c:v>
                </c:pt>
                <c:pt idx="3">
                  <c:v>0.05</c:v>
                </c:pt>
                <c:pt idx="4">
                  <c:v>0.05</c:v>
                </c:pt>
                <c:pt idx="5">
                  <c:v>0.06</c:v>
                </c:pt>
                <c:pt idx="6">
                  <c:v>0.14000000000000001</c:v>
                </c:pt>
                <c:pt idx="7">
                  <c:v>0.12</c:v>
                </c:pt>
                <c:pt idx="8">
                  <c:v>0.13</c:v>
                </c:pt>
                <c:pt idx="9">
                  <c:v>0.14000000000000001</c:v>
                </c:pt>
                <c:pt idx="10">
                  <c:v>0.12</c:v>
                </c:pt>
                <c:pt idx="11">
                  <c:v>0.06</c:v>
                </c:pt>
                <c:pt idx="12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D5-4DD9-9FB9-BD3105BBC8E7}"/>
            </c:ext>
          </c:extLst>
        </c:ser>
        <c:ser>
          <c:idx val="1"/>
          <c:order val="1"/>
          <c:tx>
            <c:strRef>
              <c:f>Demographics!$X$39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Demographics!$V$40:$V$52</c:f>
              <c:strCache>
                <c:ptCount val="13"/>
                <c:pt idx="0">
                  <c:v>&lt;1</c:v>
                </c:pt>
                <c:pt idx="1">
                  <c:v>1-4</c:v>
                </c:pt>
                <c:pt idx="2">
                  <c:v>5-9</c:v>
                </c:pt>
                <c:pt idx="3">
                  <c:v>10-14</c:v>
                </c:pt>
                <c:pt idx="4">
                  <c:v>15-19</c:v>
                </c:pt>
                <c:pt idx="5">
                  <c:v>20-24</c:v>
                </c:pt>
                <c:pt idx="6">
                  <c:v>25-34</c:v>
                </c:pt>
                <c:pt idx="7">
                  <c:v>35-44</c:v>
                </c:pt>
                <c:pt idx="8">
                  <c:v>45-54</c:v>
                </c:pt>
                <c:pt idx="9">
                  <c:v>55-64</c:v>
                </c:pt>
                <c:pt idx="10">
                  <c:v>65-74</c:v>
                </c:pt>
                <c:pt idx="11">
                  <c:v>75-84</c:v>
                </c:pt>
                <c:pt idx="12">
                  <c:v>85+</c:v>
                </c:pt>
              </c:strCache>
            </c:strRef>
          </c:cat>
          <c:val>
            <c:numRef>
              <c:f>Demographics!$X$40:$X$52</c:f>
              <c:numCache>
                <c:formatCode>0%</c:formatCode>
                <c:ptCount val="13"/>
                <c:pt idx="0">
                  <c:v>0.01</c:v>
                </c:pt>
                <c:pt idx="1">
                  <c:v>0.04</c:v>
                </c:pt>
                <c:pt idx="2">
                  <c:v>0.05</c:v>
                </c:pt>
                <c:pt idx="3">
                  <c:v>0.06</c:v>
                </c:pt>
                <c:pt idx="4">
                  <c:v>0.06</c:v>
                </c:pt>
                <c:pt idx="5">
                  <c:v>0.06</c:v>
                </c:pt>
                <c:pt idx="6">
                  <c:v>0.13</c:v>
                </c:pt>
                <c:pt idx="7">
                  <c:v>0.12</c:v>
                </c:pt>
                <c:pt idx="8">
                  <c:v>0.13</c:v>
                </c:pt>
                <c:pt idx="9">
                  <c:v>0.13</c:v>
                </c:pt>
                <c:pt idx="10">
                  <c:v>0.11</c:v>
                </c:pt>
                <c:pt idx="11">
                  <c:v>0.06</c:v>
                </c:pt>
                <c:pt idx="1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D5-4DD9-9FB9-BD3105BBC8E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93731600"/>
        <c:axId val="1656932576"/>
      </c:barChart>
      <c:catAx>
        <c:axId val="15937316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Age Groups</a:t>
                </a:r>
              </a:p>
            </c:rich>
          </c:tx>
          <c:layout>
            <c:manualLayout>
              <c:xMode val="edge"/>
              <c:yMode val="edge"/>
              <c:x val="0.44977793647476388"/>
              <c:y val="0.9316384119887201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6932576"/>
        <c:crosses val="autoZero"/>
        <c:auto val="1"/>
        <c:lblAlgn val="ctr"/>
        <c:lblOffset val="100"/>
        <c:noMultiLvlLbl val="0"/>
      </c:catAx>
      <c:valAx>
        <c:axId val="165693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3731600"/>
        <c:crosses val="autoZero"/>
        <c:crossBetween val="between"/>
        <c:majorUnit val="4.0000000000000008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504302920938654"/>
          <c:y val="9.6327772884732543E-2"/>
          <c:w val="0.22890937791721899"/>
          <c:h val="7.82204682023485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Distribution by Race/Ethnicity</a:t>
            </a:r>
          </a:p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Madison</a:t>
            </a:r>
            <a:r>
              <a:rPr lang="en-US" sz="1600" b="1" baseline="0"/>
              <a:t> County and Florida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Demographics!$L$61</c:f>
              <c:strCache>
                <c:ptCount val="1"/>
                <c:pt idx="0">
                  <c:v>Madison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Demographics!$K$62:$K$64</c:f>
              <c:strCache>
                <c:ptCount val="3"/>
                <c:pt idx="0">
                  <c:v>Black NH</c:v>
                </c:pt>
                <c:pt idx="1">
                  <c:v>White NH</c:v>
                </c:pt>
                <c:pt idx="2">
                  <c:v>Hispanic</c:v>
                </c:pt>
              </c:strCache>
            </c:strRef>
          </c:cat>
          <c:val>
            <c:numRef>
              <c:f>Demographics!$L$62:$L$64</c:f>
              <c:numCache>
                <c:formatCode>0%</c:formatCode>
                <c:ptCount val="3"/>
                <c:pt idx="0">
                  <c:v>0.4</c:v>
                </c:pt>
                <c:pt idx="1">
                  <c:v>0.54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F2-488B-AD50-C70B2287D888}"/>
            </c:ext>
          </c:extLst>
        </c:ser>
        <c:ser>
          <c:idx val="1"/>
          <c:order val="1"/>
          <c:tx>
            <c:strRef>
              <c:f>Demographics!$M$61</c:f>
              <c:strCache>
                <c:ptCount val="1"/>
                <c:pt idx="0">
                  <c:v>Florida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89F2-488B-AD50-C70B2287D888}"/>
                </c:ext>
              </c:extLst>
            </c:dLbl>
            <c:dLbl>
              <c:idx val="1"/>
              <c:layout>
                <c:manualLayout>
                  <c:x val="3.0995000530819891E-3"/>
                  <c:y val="-1.78601513584544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F2-488B-AD50-C70B2287D8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Demographics!$K$62:$K$64</c:f>
              <c:strCache>
                <c:ptCount val="3"/>
                <c:pt idx="0">
                  <c:v>Black NH</c:v>
                </c:pt>
                <c:pt idx="1">
                  <c:v>White NH</c:v>
                </c:pt>
                <c:pt idx="2">
                  <c:v>Hispanic</c:v>
                </c:pt>
              </c:strCache>
            </c:strRef>
          </c:cat>
          <c:val>
            <c:numRef>
              <c:f>Demographics!$M$62:$M$64</c:f>
              <c:numCache>
                <c:formatCode>0%</c:formatCode>
                <c:ptCount val="3"/>
                <c:pt idx="0">
                  <c:v>0.2</c:v>
                </c:pt>
                <c:pt idx="1">
                  <c:v>0.54</c:v>
                </c:pt>
                <c:pt idx="2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F2-488B-AD50-C70B2287D8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04505104"/>
        <c:axId val="1590096416"/>
      </c:barChart>
      <c:catAx>
        <c:axId val="1604505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90096416"/>
        <c:crosses val="autoZero"/>
        <c:auto val="1"/>
        <c:lblAlgn val="ctr"/>
        <c:lblOffset val="100"/>
        <c:noMultiLvlLbl val="0"/>
      </c:catAx>
      <c:valAx>
        <c:axId val="1590096416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0450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5594324543777291"/>
          <c:y val="0.17109115726580762"/>
          <c:w val="0.24312844499058558"/>
          <c:h val="0.218499122883747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764695-F243-48D0-805C-8D7AC3D54E45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3284D2-FB64-44B1-8F3D-302EEDB622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7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E9D5-0703-461E-BA24-C0312C04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671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Nearly half of the county’s population (44%) reside in tracts 1103.02 and 1103.01.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E9D5-0703-461E-BA24-C0312C04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988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percent of population for Hispanics grew 2% in one year in Madison County.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E9D5-0703-461E-BA24-C0312C04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000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percentage of Hispanics was highest in tract 1103.02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E9D5-0703-461E-BA24-C0312C04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946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Highest number of school age children (&lt;5-19) = tracts 1103.02 (957) and 1104 (734)</a:t>
            </a:r>
          </a:p>
          <a:p>
            <a:r>
              <a:rPr lang="en-US" dirty="0"/>
              <a:t>Highest number of women of childbearing age = tracts1103.02 (1,034) and 1102 (650)</a:t>
            </a:r>
          </a:p>
          <a:p>
            <a:r>
              <a:rPr lang="en-US" dirty="0"/>
              <a:t>Highest number of seniors ages 65+ = tracts 1104 (862) and 1101 (814)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D57E9D5-0703-461E-BA24-C0312C0471B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620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/>
          <a:stretch/>
        </p:blipFill>
        <p:spPr>
          <a:xfrm>
            <a:off x="0" y="464024"/>
            <a:ext cx="12242042" cy="6114197"/>
          </a:xfrm>
          <a:prstGeom prst="rect">
            <a:avLst/>
          </a:prstGeom>
        </p:spPr>
      </p:pic>
      <p:sp>
        <p:nvSpPr>
          <p:cNvPr id="11" name="Rectangle 10"/>
          <p:cNvSpPr>
            <a:spLocks noChangeAspect="1"/>
          </p:cNvSpPr>
          <p:nvPr userDrawn="1"/>
        </p:nvSpPr>
        <p:spPr>
          <a:xfrm>
            <a:off x="-13648" y="3220868"/>
            <a:ext cx="12242043" cy="2593073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3407146"/>
            <a:ext cx="9966960" cy="1642772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5303604"/>
            <a:ext cx="8767860" cy="564524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594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788" y="417096"/>
            <a:ext cx="10519125" cy="962526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21" y="1604212"/>
            <a:ext cx="11369842" cy="4299284"/>
          </a:xfrm>
        </p:spPr>
        <p:txBody>
          <a:bodyPr/>
          <a:lstStyle>
            <a:lvl1pPr marL="336550" indent="-2905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§"/>
              <a:defRPr sz="2800"/>
            </a:lvl1pPr>
            <a:lvl2pPr marL="57785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 sz="2400"/>
            </a:lvl2pPr>
            <a:lvl3pPr marL="850900" indent="-303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2000"/>
            </a:lvl3pPr>
            <a:lvl4pPr marL="1090613" indent="-26828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 sz="1800"/>
            </a:lvl4pPr>
            <a:lvl5pPr marL="1379538" indent="-2825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2295" y="112522"/>
            <a:ext cx="1059062" cy="1315003"/>
            <a:chOff x="263236" y="3491345"/>
            <a:chExt cx="1662545" cy="2064328"/>
          </a:xfrm>
        </p:grpSpPr>
        <p:sp>
          <p:nvSpPr>
            <p:cNvPr id="13" name="Rectangle 12"/>
            <p:cNvSpPr/>
            <p:nvPr/>
          </p:nvSpPr>
          <p:spPr>
            <a:xfrm>
              <a:off x="263236" y="3491345"/>
              <a:ext cx="1662545" cy="20643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5371" y="3593957"/>
              <a:ext cx="1438275" cy="191452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674" y="112295"/>
            <a:ext cx="1076423" cy="137775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FA58EFA-9DCC-451A-9398-28B319C3B931}"/>
              </a:ext>
            </a:extLst>
          </p:cNvPr>
          <p:cNvSpPr/>
          <p:nvPr userDrawn="1"/>
        </p:nvSpPr>
        <p:spPr>
          <a:xfrm>
            <a:off x="11758863" y="6436042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DE38E5AF-355D-4501-A97F-FCA807DAE024}" type="slidenum">
              <a:rPr lang="en-US" sz="1050" smtClean="0">
                <a:solidFill>
                  <a:schemeClr val="tx1"/>
                </a:solidFill>
              </a:rPr>
              <a:pPr/>
              <a:t>‹#›</a:t>
            </a:fld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701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67" y="256674"/>
            <a:ext cx="11693959" cy="6348321"/>
          </a:xfrm>
          <a:prstGeom prst="rect">
            <a:avLst/>
          </a:prstGeom>
        </p:spPr>
      </p:pic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240631" y="1807048"/>
            <a:ext cx="11678653" cy="2283689"/>
          </a:xfrm>
          <a:prstGeom prst="rect">
            <a:avLst/>
          </a:prstGeom>
          <a:solidFill>
            <a:srgbClr val="1CADE4">
              <a:alpha val="59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61737" y="2101279"/>
            <a:ext cx="10840452" cy="1356360"/>
          </a:xfrm>
        </p:spPr>
        <p:txBody>
          <a:bodyPr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1988" y="3576638"/>
            <a:ext cx="10839450" cy="770773"/>
          </a:xfrm>
        </p:spPr>
        <p:txBody>
          <a:bodyPr>
            <a:normAutofit/>
          </a:bodyPr>
          <a:lstStyle>
            <a:lvl1pPr marL="45720" indent="0" algn="ctr">
              <a:buNone/>
              <a:defRPr sz="20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enter subtitle</a:t>
            </a:r>
          </a:p>
        </p:txBody>
      </p:sp>
    </p:spTree>
    <p:extLst>
      <p:ext uri="{BB962C8B-B14F-4D97-AF65-F5344CB8AC3E}">
        <p14:creationId xmlns:p14="http://schemas.microsoft.com/office/powerpoint/2010/main" val="676128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754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A6EF8C-3D3D-449E-88C6-3FCEDAC07EFB}"/>
              </a:ext>
            </a:extLst>
          </p:cNvPr>
          <p:cNvSpPr/>
          <p:nvPr userDrawn="1"/>
        </p:nvSpPr>
        <p:spPr>
          <a:xfrm>
            <a:off x="112295" y="112296"/>
            <a:ext cx="11967410" cy="6625388"/>
          </a:xfrm>
          <a:prstGeom prst="rect">
            <a:avLst/>
          </a:prstGeom>
          <a:noFill/>
          <a:ln w="2413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FE77899-CC25-47E0-8DEF-643685727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72991" y="6507086"/>
            <a:ext cx="433137" cy="381676"/>
          </a:xfrm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fld id="{DE38E5AF-355D-4501-A97F-FCA807DAE0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0C8070-A65B-421F-AEF3-9B6AD4C2625B}"/>
              </a:ext>
            </a:extLst>
          </p:cNvPr>
          <p:cNvSpPr/>
          <p:nvPr userDrawn="1"/>
        </p:nvSpPr>
        <p:spPr>
          <a:xfrm>
            <a:off x="11844670" y="6510670"/>
            <a:ext cx="356855" cy="356855"/>
          </a:xfrm>
          <a:prstGeom prst="rect">
            <a:avLst/>
          </a:prstGeom>
          <a:solidFill>
            <a:srgbClr val="FFE5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67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E38E5AF-355D-4501-A97F-FCA807DAE0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773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DATA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61988" y="3255798"/>
            <a:ext cx="10839450" cy="770773"/>
          </a:xfrm>
        </p:spPr>
        <p:txBody>
          <a:bodyPr/>
          <a:lstStyle/>
          <a:p>
            <a:r>
              <a:rPr lang="en-US" sz="2000" dirty="0"/>
              <a:t>Data Source:  DOH Florida </a:t>
            </a:r>
            <a:r>
              <a:rPr lang="en-US" dirty="0"/>
              <a:t>CHARTS, </a:t>
            </a:r>
            <a:r>
              <a:rPr lang="en-US" sz="2000" dirty="0"/>
              <a:t>and U.S. Census Bureau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994701" y="3179821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CF04A3C-B4BD-4E73-8C26-83F5D3FFBE3B}"/>
              </a:ext>
            </a:extLst>
          </p:cNvPr>
          <p:cNvSpPr txBox="1"/>
          <p:nvPr/>
        </p:nvSpPr>
        <p:spPr>
          <a:xfrm>
            <a:off x="552893" y="5879017"/>
            <a:ext cx="106456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Presentation developed by:  Pam Beck, Operations Manager, Department of Health-Madison</a:t>
            </a:r>
          </a:p>
          <a:p>
            <a:r>
              <a:rPr lang="en-US" dirty="0"/>
              <a:t>Presented by:  Kaitlynn Culpepper, Public Relations Director Tri County Electric &amp; Chair Chamber of Commerce</a:t>
            </a:r>
          </a:p>
        </p:txBody>
      </p:sp>
    </p:spTree>
    <p:extLst>
      <p:ext uri="{BB962C8B-B14F-4D97-AF65-F5344CB8AC3E}">
        <p14:creationId xmlns:p14="http://schemas.microsoft.com/office/powerpoint/2010/main" val="29205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130" y="1509204"/>
            <a:ext cx="11476238" cy="1474628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z="2400" dirty="0"/>
              <a:t>Average population over the nine years is 19,287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Madison County population decreased during 2014-2015 and has now increased to 2013 levels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Population estimates indicate a slight decrease (0.3%) for 2019 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Population Trends (2010-2018)</a:t>
            </a:r>
            <a:br>
              <a:rPr lang="en-US" dirty="0"/>
            </a:br>
            <a:r>
              <a:rPr lang="en-US" dirty="0"/>
              <a:t>Madison County and Florida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9156582-A97F-4337-BC66-1BA333C5F4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761034"/>
              </p:ext>
            </p:extLst>
          </p:nvPr>
        </p:nvGraphicFramePr>
        <p:xfrm>
          <a:off x="6840341" y="2992691"/>
          <a:ext cx="4921572" cy="3395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47FB7B7B-1F96-4EC8-85C9-3C0C204C2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2852908"/>
              </p:ext>
            </p:extLst>
          </p:nvPr>
        </p:nvGraphicFramePr>
        <p:xfrm>
          <a:off x="315641" y="2995229"/>
          <a:ext cx="4824412" cy="3393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" name="Picture 1" descr="A picture containing logo&#10;&#10;Description automatically generated">
            <a:extLst>
              <a:ext uri="{FF2B5EF4-FFF2-40B4-BE49-F238E27FC236}">
                <a16:creationId xmlns:a16="http://schemas.microsoft.com/office/drawing/2014/main" id="{62D591B0-364E-4D50-B6C6-F652F2866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805" y="5910217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36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9FDB6-CD80-45BF-AB55-A75EA5378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2014-2018 Population by Census Tract</a:t>
            </a:r>
            <a:br>
              <a:rPr lang="en-US" dirty="0"/>
            </a:br>
            <a:r>
              <a:rPr lang="en-US" dirty="0"/>
              <a:t>Madison County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9D3CBC-235E-4DA5-916A-F4F789454CB1}"/>
              </a:ext>
            </a:extLst>
          </p:cNvPr>
          <p:cNvGrpSpPr/>
          <p:nvPr/>
        </p:nvGrpSpPr>
        <p:grpSpPr>
          <a:xfrm>
            <a:off x="6764714" y="1875816"/>
            <a:ext cx="4657725" cy="3457575"/>
            <a:chOff x="6764714" y="1875816"/>
            <a:chExt cx="4657725" cy="34575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66DE543-6979-4059-BE27-ECF0C4A0D48B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612" b="95041" l="9816" r="93252">
                          <a14:foregroundMark x1="32515" y1="7438" x2="43149" y2="6887"/>
                          <a14:foregroundMark x1="43149" y1="6887" x2="46830" y2="6887"/>
                          <a14:foregroundMark x1="93456" y1="62259" x2="84458" y2="71074"/>
                          <a14:foregroundMark x1="84458" y1="71074" x2="50102" y2="81267"/>
                          <a14:foregroundMark x1="50102" y1="81267" x2="57669" y2="71901"/>
                          <a14:foregroundMark x1="57669" y1="71901" x2="68712" y2="71625"/>
                          <a14:foregroundMark x1="68712" y1="71625" x2="78937" y2="63636"/>
                          <a14:foregroundMark x1="78937" y1="63636" x2="76892" y2="44077"/>
                          <a14:foregroundMark x1="57055" y1="94490" x2="67485" y2="93664"/>
                          <a14:foregroundMark x1="67485" y1="93664" x2="81595" y2="9504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4714" y="1875816"/>
              <a:ext cx="4657725" cy="3457575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7F30CC-D39A-45DE-87CA-BDA9AC8DB982}"/>
                </a:ext>
              </a:extLst>
            </p:cNvPr>
            <p:cNvSpPr txBox="1"/>
            <p:nvPr/>
          </p:nvSpPr>
          <p:spPr>
            <a:xfrm>
              <a:off x="9296885" y="2255770"/>
              <a:ext cx="644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1101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937968D-3531-4C62-9C1E-9BEA26084A2C}"/>
                </a:ext>
              </a:extLst>
            </p:cNvPr>
            <p:cNvSpPr txBox="1"/>
            <p:nvPr/>
          </p:nvSpPr>
          <p:spPr>
            <a:xfrm>
              <a:off x="7847860" y="3235271"/>
              <a:ext cx="6418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1102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F095D6E-B052-414B-9A67-57D5B6A6EAC1}"/>
                </a:ext>
              </a:extLst>
            </p:cNvPr>
            <p:cNvSpPr txBox="1"/>
            <p:nvPr/>
          </p:nvSpPr>
          <p:spPr>
            <a:xfrm>
              <a:off x="9213482" y="2985712"/>
              <a:ext cx="93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1103.01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72FC30B-D16C-4497-959E-1E56BA73E531}"/>
                </a:ext>
              </a:extLst>
            </p:cNvPr>
            <p:cNvSpPr txBox="1"/>
            <p:nvPr/>
          </p:nvSpPr>
          <p:spPr>
            <a:xfrm>
              <a:off x="8902764" y="3466351"/>
              <a:ext cx="9355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1103.02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E111FE9-DD42-4554-97DB-668B77365964}"/>
                </a:ext>
              </a:extLst>
            </p:cNvPr>
            <p:cNvSpPr txBox="1"/>
            <p:nvPr/>
          </p:nvSpPr>
          <p:spPr>
            <a:xfrm>
              <a:off x="9690502" y="4191608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/>
                  <a:ea typeface="+mn-ea"/>
                  <a:cs typeface="+mn-cs"/>
                </a:rPr>
                <a:t>1104</a:t>
              </a:r>
            </a:p>
          </p:txBody>
        </p:sp>
      </p:grp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9F2D8953-23A5-40E1-A8C1-75565780661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88938" y="1379538"/>
          <a:ext cx="6269037" cy="4922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78EA2EA-AFF3-421B-871F-78D8F59A1B50}"/>
              </a:ext>
            </a:extLst>
          </p:cNvPr>
          <p:cNvSpPr txBox="1"/>
          <p:nvPr/>
        </p:nvSpPr>
        <p:spPr>
          <a:xfrm>
            <a:off x="9325739" y="2462441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16%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0FD26D-01CB-4268-B428-E6E335CFECB5}"/>
              </a:ext>
            </a:extLst>
          </p:cNvPr>
          <p:cNvSpPr txBox="1"/>
          <p:nvPr/>
        </p:nvSpPr>
        <p:spPr>
          <a:xfrm>
            <a:off x="9738271" y="4439705"/>
            <a:ext cx="60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20%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D16A907-7643-4BD9-BB01-CB3EFBCE1CB6}"/>
              </a:ext>
            </a:extLst>
          </p:cNvPr>
          <p:cNvSpPr txBox="1"/>
          <p:nvPr/>
        </p:nvSpPr>
        <p:spPr>
          <a:xfrm>
            <a:off x="7884728" y="3466351"/>
            <a:ext cx="604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20%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E33185-F9BB-4918-90B8-350C190B83BD}"/>
              </a:ext>
            </a:extLst>
          </p:cNvPr>
          <p:cNvSpPr txBox="1"/>
          <p:nvPr/>
        </p:nvSpPr>
        <p:spPr>
          <a:xfrm>
            <a:off x="9213482" y="3685486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32%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A99F8F-B107-480E-A89B-DCABFF6A5D85}"/>
              </a:ext>
            </a:extLst>
          </p:cNvPr>
          <p:cNvSpPr txBox="1"/>
          <p:nvPr/>
        </p:nvSpPr>
        <p:spPr>
          <a:xfrm>
            <a:off x="9316923" y="3183790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12%</a:t>
            </a:r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FDB8DCC6-D65E-411D-9CD8-77979FCCC2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193" y="5822426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821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272" y="1487581"/>
            <a:ext cx="11503170" cy="1154397"/>
          </a:xfrm>
        </p:spPr>
        <p:txBody>
          <a:bodyPr>
            <a:normAutofit/>
          </a:bodyPr>
          <a:lstStyle/>
          <a:p>
            <a:r>
              <a:rPr lang="en-US" sz="2200" spc="-30" dirty="0"/>
              <a:t>Slightly more males (53%) than females (47%)</a:t>
            </a:r>
          </a:p>
          <a:p>
            <a:r>
              <a:rPr lang="en-US" sz="2200" spc="-30" dirty="0"/>
              <a:t>6% identified as Hispanic, regardless of race, compared to 26% for the state of Florida</a:t>
            </a:r>
          </a:p>
          <a:p>
            <a:r>
              <a:rPr lang="en-US" sz="2200" spc="-30" dirty="0"/>
              <a:t>Median age was 42.9; slightly higher than Florida at 41.9 </a:t>
            </a:r>
            <a:endParaRPr lang="en-US" sz="2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dirty="0"/>
              <a:t>Madison County Demographics (2018)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323D8F51-9026-4970-9816-FA0BE7F7AF77}"/>
              </a:ext>
            </a:extLst>
          </p:cNvPr>
          <p:cNvGraphicFramePr>
            <a:graphicFrameLocks/>
          </p:cNvGraphicFramePr>
          <p:nvPr/>
        </p:nvGraphicFramePr>
        <p:xfrm>
          <a:off x="4551146" y="3008610"/>
          <a:ext cx="6928648" cy="3543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8354E8C-0195-4152-9E1F-13D9CF37EC96}"/>
              </a:ext>
            </a:extLst>
          </p:cNvPr>
          <p:cNvGraphicFramePr>
            <a:graphicFrameLocks/>
          </p:cNvGraphicFramePr>
          <p:nvPr/>
        </p:nvGraphicFramePr>
        <p:xfrm>
          <a:off x="356870" y="2996697"/>
          <a:ext cx="4097435" cy="35554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7494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03A6-F601-4EF7-B44D-986B188D0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2014-2018 Demographics by Census Tract</a:t>
            </a:r>
            <a:br>
              <a:rPr lang="en-US" sz="4000" dirty="0"/>
            </a:br>
            <a:r>
              <a:rPr lang="en-US" sz="4000" dirty="0"/>
              <a:t>Percent of Total Population, Madison County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88A0EA6-46ED-427C-BA6F-496E3A7E3C8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1162" y="1644981"/>
          <a:ext cx="1136967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996">
                  <a:extLst>
                    <a:ext uri="{9D8B030D-6E8A-4147-A177-3AD203B41FA5}">
                      <a16:colId xmlns:a16="http://schemas.microsoft.com/office/drawing/2014/main" val="3250891433"/>
                    </a:ext>
                  </a:extLst>
                </a:gridCol>
                <a:gridCol w="1488896">
                  <a:extLst>
                    <a:ext uri="{9D8B030D-6E8A-4147-A177-3AD203B41FA5}">
                      <a16:colId xmlns:a16="http://schemas.microsoft.com/office/drawing/2014/main" val="1853631698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3200885867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318259018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3777775822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864299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1103.01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8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White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37.9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78.3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82.3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50.7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56.5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3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Black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60.0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16.8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44.2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36.3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936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1.8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2.9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4.6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+mn-lt"/>
                        </a:rPr>
                        <a:t>6.2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10627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Multiracial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545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Hispanic (All Races)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052690"/>
                  </a:ext>
                </a:extLst>
              </a:tr>
            </a:tbl>
          </a:graphicData>
        </a:graphic>
      </p:graphicFrame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C1374014-8498-45EE-9C08-1278DD7F663B}"/>
              </a:ext>
            </a:extLst>
          </p:cNvPr>
          <p:cNvGraphicFramePr>
            <a:graphicFrameLocks/>
          </p:cNvGraphicFramePr>
          <p:nvPr/>
        </p:nvGraphicFramePr>
        <p:xfrm>
          <a:off x="411162" y="4400815"/>
          <a:ext cx="11369676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0996">
                  <a:extLst>
                    <a:ext uri="{9D8B030D-6E8A-4147-A177-3AD203B41FA5}">
                      <a16:colId xmlns:a16="http://schemas.microsoft.com/office/drawing/2014/main" val="3250891433"/>
                    </a:ext>
                  </a:extLst>
                </a:gridCol>
                <a:gridCol w="1488896">
                  <a:extLst>
                    <a:ext uri="{9D8B030D-6E8A-4147-A177-3AD203B41FA5}">
                      <a16:colId xmlns:a16="http://schemas.microsoft.com/office/drawing/2014/main" val="1853631698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3200885867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318259018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3777775822"/>
                    </a:ext>
                  </a:extLst>
                </a:gridCol>
                <a:gridCol w="1894946">
                  <a:extLst>
                    <a:ext uri="{9D8B030D-6E8A-4147-A177-3AD203B41FA5}">
                      <a16:colId xmlns:a16="http://schemas.microsoft.com/office/drawing/2014/main" val="864299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Gender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1103.01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89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64.9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47.9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44.9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31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Females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35.1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52.1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50.4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55.1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936267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8BF3FEB-FF57-4652-88D0-ECA16FE52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8" y="5910218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0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03A6-F601-4EF7-B44D-986B188D0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889" y="417096"/>
            <a:ext cx="10519125" cy="962526"/>
          </a:xfrm>
        </p:spPr>
        <p:txBody>
          <a:bodyPr>
            <a:noAutofit/>
          </a:bodyPr>
          <a:lstStyle/>
          <a:p>
            <a:r>
              <a:rPr lang="en-US" sz="4000" dirty="0"/>
              <a:t>2014-2018 Demographics by Census Tract</a:t>
            </a:r>
            <a:br>
              <a:rPr lang="en-US" sz="4000" dirty="0"/>
            </a:br>
            <a:r>
              <a:rPr lang="en-US" sz="4000" dirty="0"/>
              <a:t>Percent of Total Population, Madison County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88A0EA6-46ED-427C-BA6F-496E3A7E3C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5895112"/>
              </p:ext>
            </p:extLst>
          </p:nvPr>
        </p:nvGraphicFramePr>
        <p:xfrm>
          <a:off x="1367073" y="1379622"/>
          <a:ext cx="8771753" cy="5151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5227">
                  <a:extLst>
                    <a:ext uri="{9D8B030D-6E8A-4147-A177-3AD203B41FA5}">
                      <a16:colId xmlns:a16="http://schemas.microsoft.com/office/drawing/2014/main" val="3250891433"/>
                    </a:ext>
                  </a:extLst>
                </a:gridCol>
                <a:gridCol w="1148690">
                  <a:extLst>
                    <a:ext uri="{9D8B030D-6E8A-4147-A177-3AD203B41FA5}">
                      <a16:colId xmlns:a16="http://schemas.microsoft.com/office/drawing/2014/main" val="1853631698"/>
                    </a:ext>
                  </a:extLst>
                </a:gridCol>
                <a:gridCol w="1461959">
                  <a:extLst>
                    <a:ext uri="{9D8B030D-6E8A-4147-A177-3AD203B41FA5}">
                      <a16:colId xmlns:a16="http://schemas.microsoft.com/office/drawing/2014/main" val="3200885867"/>
                    </a:ext>
                  </a:extLst>
                </a:gridCol>
                <a:gridCol w="1461959">
                  <a:extLst>
                    <a:ext uri="{9D8B030D-6E8A-4147-A177-3AD203B41FA5}">
                      <a16:colId xmlns:a16="http://schemas.microsoft.com/office/drawing/2014/main" val="318259018"/>
                    </a:ext>
                  </a:extLst>
                </a:gridCol>
                <a:gridCol w="1461959">
                  <a:extLst>
                    <a:ext uri="{9D8B030D-6E8A-4147-A177-3AD203B41FA5}">
                      <a16:colId xmlns:a16="http://schemas.microsoft.com/office/drawing/2014/main" val="3777775822"/>
                    </a:ext>
                  </a:extLst>
                </a:gridCol>
                <a:gridCol w="1461959">
                  <a:extLst>
                    <a:ext uri="{9D8B030D-6E8A-4147-A177-3AD203B41FA5}">
                      <a16:colId xmlns:a16="http://schemas.microsoft.com/office/drawing/2014/main" val="864299592"/>
                    </a:ext>
                  </a:extLst>
                </a:gridCol>
              </a:tblGrid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Age 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1103.01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9989193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&lt;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4.6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93111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5-9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6.1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6.2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74936267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10-14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3.6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6.3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41062718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15-19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9.2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545008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20-24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4.1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9.0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2.8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094052690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25-34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13.5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15.1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4875651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35-44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9.6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9.9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11.8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9707336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45-54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15.0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13.2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13.0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9667791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55-59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6.7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8.3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01078863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60-64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3.3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9.5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8440906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65-74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16.4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15.4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16.0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105182304"/>
                  </a:ext>
                </a:extLst>
              </a:tr>
              <a:tr h="381560">
                <a:tc>
                  <a:txBody>
                    <a:bodyPr/>
                    <a:lstStyle/>
                    <a:p>
                      <a:r>
                        <a:rPr lang="en-US" sz="2000" dirty="0"/>
                        <a:t>75+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7.1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5.8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10.8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9.3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363B42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56511661"/>
                  </a:ext>
                </a:extLst>
              </a:tr>
            </a:tbl>
          </a:graphicData>
        </a:graphic>
      </p:graphicFrame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0E5873D9-2F4F-49C5-B393-3A62938787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007" y="5750730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922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A92BA-7087-4519-BC1E-839CA195C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Percent of Households with No Vehicle</a:t>
            </a:r>
            <a:br>
              <a:rPr lang="en-US" dirty="0"/>
            </a:br>
            <a:r>
              <a:rPr lang="en-US" dirty="0"/>
              <a:t>2014-2018, Madison County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BBBE5E-D357-427A-8AA1-DDD96FAC5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656729" y="1882827"/>
            <a:ext cx="4582164" cy="327705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52D663-8172-4D61-BF3A-3327CCBF30C8}"/>
              </a:ext>
            </a:extLst>
          </p:cNvPr>
          <p:cNvGraphicFramePr>
            <a:graphicFrameLocks noGrp="1"/>
          </p:cNvGraphicFramePr>
          <p:nvPr/>
        </p:nvGraphicFramePr>
        <p:xfrm>
          <a:off x="1834505" y="2008662"/>
          <a:ext cx="3328894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0070">
                  <a:extLst>
                    <a:ext uri="{9D8B030D-6E8A-4147-A177-3AD203B41FA5}">
                      <a16:colId xmlns:a16="http://schemas.microsoft.com/office/drawing/2014/main" val="3553987340"/>
                    </a:ext>
                  </a:extLst>
                </a:gridCol>
                <a:gridCol w="1568824">
                  <a:extLst>
                    <a:ext uri="{9D8B030D-6E8A-4147-A177-3AD203B41FA5}">
                      <a16:colId xmlns:a16="http://schemas.microsoft.com/office/drawing/2014/main" val="3726838782"/>
                    </a:ext>
                  </a:extLst>
                </a:gridCol>
              </a:tblGrid>
              <a:tr h="194035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Census </a:t>
                      </a:r>
                    </a:p>
                    <a:p>
                      <a:pPr algn="ctr"/>
                      <a:r>
                        <a:rPr lang="en-US" dirty="0"/>
                        <a:t>Tract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Percent of </a:t>
                      </a:r>
                    </a:p>
                    <a:p>
                      <a:pPr algn="ctr"/>
                      <a:r>
                        <a:rPr lang="en-US" dirty="0"/>
                        <a:t>Households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8836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1103.02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24.8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1503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18181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7.6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99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8.7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4236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1103.01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14.0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996409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7A3AA5AB-BF0F-4090-9C1E-58EB1A1E18D3}"/>
              </a:ext>
            </a:extLst>
          </p:cNvPr>
          <p:cNvSpPr txBox="1"/>
          <p:nvPr/>
        </p:nvSpPr>
        <p:spPr>
          <a:xfrm>
            <a:off x="8253637" y="2247120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1101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602F6C-92DA-47CC-B6AC-D8B8C3BC080C}"/>
              </a:ext>
            </a:extLst>
          </p:cNvPr>
          <p:cNvSpPr txBox="1"/>
          <p:nvPr/>
        </p:nvSpPr>
        <p:spPr>
          <a:xfrm>
            <a:off x="6923952" y="3139748"/>
            <a:ext cx="500036" cy="28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1102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B7893-9BB4-4232-9801-50B253B976BF}"/>
              </a:ext>
            </a:extLst>
          </p:cNvPr>
          <p:cNvSpPr txBox="1"/>
          <p:nvPr/>
        </p:nvSpPr>
        <p:spPr>
          <a:xfrm>
            <a:off x="8197582" y="2907068"/>
            <a:ext cx="93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1103.01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491B5D-7D7A-4B8B-B49E-3AF2DB22E10C}"/>
              </a:ext>
            </a:extLst>
          </p:cNvPr>
          <p:cNvSpPr txBox="1"/>
          <p:nvPr/>
        </p:nvSpPr>
        <p:spPr>
          <a:xfrm>
            <a:off x="7889225" y="3327076"/>
            <a:ext cx="728824" cy="28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1103.02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38976B-AFAA-4800-95E5-04D1899FE527}"/>
              </a:ext>
            </a:extLst>
          </p:cNvPr>
          <p:cNvSpPr txBox="1"/>
          <p:nvPr/>
        </p:nvSpPr>
        <p:spPr>
          <a:xfrm>
            <a:off x="8656176" y="4163103"/>
            <a:ext cx="508528" cy="2892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1104</a:t>
            </a:r>
          </a:p>
        </p:txBody>
      </p:sp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51F3C727-2287-449B-8DEA-CB7813C68B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8" y="5910218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5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DEB8A-7BC1-4A70-9C20-C33777C93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Transportation to Work</a:t>
            </a:r>
            <a:r>
              <a:rPr lang="en-US"/>
              <a:t>, Ages 16+, 2018</a:t>
            </a:r>
            <a:br>
              <a:rPr lang="en-US" dirty="0"/>
            </a:br>
            <a:r>
              <a:rPr lang="en-US" dirty="0"/>
              <a:t>Madison County </a:t>
            </a:r>
            <a:r>
              <a:rPr lang="en-US"/>
              <a:t>and Florida</a:t>
            </a:r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60795B4-9F78-4E23-ACBE-F2F6AEAB223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739153" y="2044233"/>
          <a:ext cx="8005482" cy="274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87788">
                  <a:extLst>
                    <a:ext uri="{9D8B030D-6E8A-4147-A177-3AD203B41FA5}">
                      <a16:colId xmlns:a16="http://schemas.microsoft.com/office/drawing/2014/main" val="200672703"/>
                    </a:ext>
                  </a:extLst>
                </a:gridCol>
                <a:gridCol w="1372185">
                  <a:extLst>
                    <a:ext uri="{9D8B030D-6E8A-4147-A177-3AD203B41FA5}">
                      <a16:colId xmlns:a16="http://schemas.microsoft.com/office/drawing/2014/main" val="2377143419"/>
                    </a:ext>
                  </a:extLst>
                </a:gridCol>
                <a:gridCol w="1245509">
                  <a:extLst>
                    <a:ext uri="{9D8B030D-6E8A-4147-A177-3AD203B41FA5}">
                      <a16:colId xmlns:a16="http://schemas.microsoft.com/office/drawing/2014/main" val="1830792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Madison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Florida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0878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Carpooled in Car, Truck or 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497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Drove Alone in Car, Truck or Van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83.5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4088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Used Public Transportation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79581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Used Taxicab, Motorcycle, Bicycle or Other Means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918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Walked to 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1.4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79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/>
                        <a:t>Worked at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2.6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5.8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8762880"/>
                  </a:ext>
                </a:extLst>
              </a:tr>
            </a:tbl>
          </a:graphicData>
        </a:graphic>
      </p:graphicFrame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C110B3D5-D440-4DC9-80C3-8F5A551F9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058" y="5910218"/>
            <a:ext cx="1556784" cy="690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68977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1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629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1514</TotalTime>
  <Words>555</Words>
  <Application>Microsoft Office PowerPoint</Application>
  <PresentationFormat>Widescreen</PresentationFormat>
  <Paragraphs>227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Corbel</vt:lpstr>
      <vt:lpstr>Courier New</vt:lpstr>
      <vt:lpstr>Wingdings</vt:lpstr>
      <vt:lpstr>Basis</vt:lpstr>
      <vt:lpstr>POPULATION DATA</vt:lpstr>
      <vt:lpstr>Population Trends (2010-2018) Madison County and Florida</vt:lpstr>
      <vt:lpstr>2014-2018 Population by Census Tract Madison County</vt:lpstr>
      <vt:lpstr>Madison County Demographics (2018)</vt:lpstr>
      <vt:lpstr>2014-2018 Demographics by Census Tract Percent of Total Population, Madison County</vt:lpstr>
      <vt:lpstr>2014-2018 Demographics by Census Tract Percent of Total Population, Madison County</vt:lpstr>
      <vt:lpstr>Percent of Households with No Vehicle 2014-2018, Madison County</vt:lpstr>
      <vt:lpstr>Transportation to Work, Ages 16+, 2018 Madison County and Florida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lori evans</dc:creator>
  <cp:lastModifiedBy>lori evans</cp:lastModifiedBy>
  <cp:revision>6</cp:revision>
  <dcterms:created xsi:type="dcterms:W3CDTF">2020-10-29T13:37:09Z</dcterms:created>
  <dcterms:modified xsi:type="dcterms:W3CDTF">2020-11-03T15:55:33Z</dcterms:modified>
</cp:coreProperties>
</file>