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7"/>
  </p:notesMasterIdLst>
  <p:handoutMasterIdLst>
    <p:handoutMasterId r:id="rId28"/>
  </p:handoutMasterIdLst>
  <p:sldIdLst>
    <p:sldId id="371" r:id="rId2"/>
    <p:sldId id="372" r:id="rId3"/>
    <p:sldId id="423" r:id="rId4"/>
    <p:sldId id="375" r:id="rId5"/>
    <p:sldId id="424" r:id="rId6"/>
    <p:sldId id="374" r:id="rId7"/>
    <p:sldId id="425" r:id="rId8"/>
    <p:sldId id="373" r:id="rId9"/>
    <p:sldId id="376" r:id="rId10"/>
    <p:sldId id="426" r:id="rId11"/>
    <p:sldId id="431" r:id="rId12"/>
    <p:sldId id="432" r:id="rId13"/>
    <p:sldId id="451" r:id="rId14"/>
    <p:sldId id="430" r:id="rId15"/>
    <p:sldId id="427" r:id="rId16"/>
    <p:sldId id="428" r:id="rId17"/>
    <p:sldId id="429" r:id="rId18"/>
    <p:sldId id="377" r:id="rId19"/>
    <p:sldId id="452" r:id="rId20"/>
    <p:sldId id="463" r:id="rId21"/>
    <p:sldId id="464" r:id="rId22"/>
    <p:sldId id="378" r:id="rId23"/>
    <p:sldId id="403" r:id="rId24"/>
    <p:sldId id="462" r:id="rId25"/>
    <p:sldId id="3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ED7D31"/>
    <a:srgbClr val="FFE56B"/>
    <a:srgbClr val="FFFFD1"/>
    <a:srgbClr val="FFEAA7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3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24953855265782E-2"/>
          <c:y val="0.14727769432562657"/>
          <c:w val="0.90320631868466206"/>
          <c:h val="0.69870595979953065"/>
        </c:manualLayout>
      </c:layout>
      <c:lineChart>
        <c:grouping val="standard"/>
        <c:varyColors val="0"/>
        <c:ser>
          <c:idx val="0"/>
          <c:order val="0"/>
          <c:tx>
            <c:strRef>
              <c:f>'Infant Death'!$AA$44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'Infant Death'!$Z$45:$Z$60</c:f>
              <c:strCache>
                <c:ptCount val="16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  <c:pt idx="13">
                  <c:v>2013-15</c:v>
                </c:pt>
                <c:pt idx="14">
                  <c:v>2014-16</c:v>
                </c:pt>
                <c:pt idx="15">
                  <c:v>2015-17</c:v>
                </c:pt>
              </c:strCache>
            </c:strRef>
          </c:cat>
          <c:val>
            <c:numRef>
              <c:f>'Infant Death'!$AA$45:$AA$60</c:f>
              <c:numCache>
                <c:formatCode>General</c:formatCode>
                <c:ptCount val="16"/>
                <c:pt idx="0">
                  <c:v>14.7</c:v>
                </c:pt>
                <c:pt idx="1">
                  <c:v>12.9</c:v>
                </c:pt>
                <c:pt idx="2">
                  <c:v>16.2</c:v>
                </c:pt>
                <c:pt idx="3">
                  <c:v>9.9</c:v>
                </c:pt>
                <c:pt idx="4">
                  <c:v>9.6</c:v>
                </c:pt>
                <c:pt idx="5">
                  <c:v>3.8</c:v>
                </c:pt>
                <c:pt idx="6">
                  <c:v>7.7</c:v>
                </c:pt>
                <c:pt idx="7">
                  <c:v>6.6</c:v>
                </c:pt>
                <c:pt idx="8">
                  <c:v>13.3</c:v>
                </c:pt>
                <c:pt idx="9">
                  <c:v>12.2</c:v>
                </c:pt>
                <c:pt idx="10">
                  <c:v>14.1</c:v>
                </c:pt>
                <c:pt idx="11">
                  <c:v>7.7</c:v>
                </c:pt>
                <c:pt idx="12">
                  <c:v>9.6</c:v>
                </c:pt>
                <c:pt idx="13">
                  <c:v>6.4</c:v>
                </c:pt>
                <c:pt idx="14">
                  <c:v>11.7</c:v>
                </c:pt>
                <c:pt idx="15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F-4668-B11A-C7BCE99E8497}"/>
            </c:ext>
          </c:extLst>
        </c:ser>
        <c:ser>
          <c:idx val="1"/>
          <c:order val="1"/>
          <c:tx>
            <c:strRef>
              <c:f>'Infant Death'!$AB$44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'Infant Death'!$Z$45:$Z$60</c:f>
              <c:strCache>
                <c:ptCount val="16"/>
                <c:pt idx="0">
                  <c:v>2000-02</c:v>
                </c:pt>
                <c:pt idx="1">
                  <c:v>2001-03</c:v>
                </c:pt>
                <c:pt idx="2">
                  <c:v>2002-04</c:v>
                </c:pt>
                <c:pt idx="3">
                  <c:v>2003-05</c:v>
                </c:pt>
                <c:pt idx="4">
                  <c:v>2004-06</c:v>
                </c:pt>
                <c:pt idx="5">
                  <c:v>2005-07</c:v>
                </c:pt>
                <c:pt idx="6">
                  <c:v>2006-08</c:v>
                </c:pt>
                <c:pt idx="7">
                  <c:v>2007-09</c:v>
                </c:pt>
                <c:pt idx="8">
                  <c:v>2008-10</c:v>
                </c:pt>
                <c:pt idx="9">
                  <c:v>2009-11</c:v>
                </c:pt>
                <c:pt idx="10">
                  <c:v>2010-12</c:v>
                </c:pt>
                <c:pt idx="11">
                  <c:v>2011-13</c:v>
                </c:pt>
                <c:pt idx="12">
                  <c:v>2012-14</c:v>
                </c:pt>
                <c:pt idx="13">
                  <c:v>2013-15</c:v>
                </c:pt>
                <c:pt idx="14">
                  <c:v>2014-16</c:v>
                </c:pt>
                <c:pt idx="15">
                  <c:v>2015-17</c:v>
                </c:pt>
              </c:strCache>
            </c:strRef>
          </c:cat>
          <c:val>
            <c:numRef>
              <c:f>'Infant Death'!$AB$45:$AB$60</c:f>
              <c:numCache>
                <c:formatCode>General</c:formatCode>
                <c:ptCount val="16"/>
                <c:pt idx="0">
                  <c:v>7.3</c:v>
                </c:pt>
                <c:pt idx="1">
                  <c:v>7.4</c:v>
                </c:pt>
                <c:pt idx="2">
                  <c:v>7.3</c:v>
                </c:pt>
                <c:pt idx="3">
                  <c:v>7.2</c:v>
                </c:pt>
                <c:pt idx="4">
                  <c:v>7.2</c:v>
                </c:pt>
                <c:pt idx="5">
                  <c:v>7.2</c:v>
                </c:pt>
                <c:pt idx="6">
                  <c:v>7.2</c:v>
                </c:pt>
                <c:pt idx="7">
                  <c:v>7.1</c:v>
                </c:pt>
                <c:pt idx="8">
                  <c:v>6.9</c:v>
                </c:pt>
                <c:pt idx="9">
                  <c:v>6.6</c:v>
                </c:pt>
                <c:pt idx="10">
                  <c:v>6.3</c:v>
                </c:pt>
                <c:pt idx="11">
                  <c:v>6.2</c:v>
                </c:pt>
                <c:pt idx="12">
                  <c:v>6.1</c:v>
                </c:pt>
                <c:pt idx="13">
                  <c:v>6.1</c:v>
                </c:pt>
                <c:pt idx="14">
                  <c:v>6.1</c:v>
                </c:pt>
                <c:pt idx="1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DF-4668-B11A-C7BCE99E8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776543"/>
        <c:axId val="843615759"/>
      </c:lineChart>
      <c:catAx>
        <c:axId val="842776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615759"/>
        <c:crosses val="autoZero"/>
        <c:auto val="1"/>
        <c:lblAlgn val="ctr"/>
        <c:lblOffset val="100"/>
        <c:noMultiLvlLbl val="0"/>
      </c:catAx>
      <c:valAx>
        <c:axId val="84361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77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36446835181153"/>
          <c:y val="2.2718121004084001E-2"/>
          <c:w val="0.36922456563099626"/>
          <c:h val="7.9387834058084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8199452517262E-2"/>
          <c:y val="9.3054161080625725E-2"/>
          <c:w val="0.90900045477238833"/>
          <c:h val="0.78445097416925358"/>
        </c:manualLayout>
      </c:layout>
      <c:lineChart>
        <c:grouping val="standard"/>
        <c:varyColors val="0"/>
        <c:ser>
          <c:idx val="0"/>
          <c:order val="0"/>
          <c:tx>
            <c:strRef>
              <c:f>'C Section'!$V$33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 Section'!$U$34:$U$51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 Section'!$V$34:$V$51</c:f>
              <c:numCache>
                <c:formatCode>General</c:formatCode>
                <c:ptCount val="18"/>
                <c:pt idx="0">
                  <c:v>20.5</c:v>
                </c:pt>
                <c:pt idx="1">
                  <c:v>18</c:v>
                </c:pt>
                <c:pt idx="2">
                  <c:v>21.6</c:v>
                </c:pt>
                <c:pt idx="3">
                  <c:v>21.8</c:v>
                </c:pt>
                <c:pt idx="4">
                  <c:v>25.7</c:v>
                </c:pt>
                <c:pt idx="5">
                  <c:v>24.1</c:v>
                </c:pt>
                <c:pt idx="6">
                  <c:v>26.8</c:v>
                </c:pt>
                <c:pt idx="7">
                  <c:v>30.6</c:v>
                </c:pt>
                <c:pt idx="8">
                  <c:v>24.7</c:v>
                </c:pt>
                <c:pt idx="9">
                  <c:v>33.6</c:v>
                </c:pt>
                <c:pt idx="10">
                  <c:v>29.4</c:v>
                </c:pt>
                <c:pt idx="11">
                  <c:v>37.4</c:v>
                </c:pt>
                <c:pt idx="12">
                  <c:v>27.4</c:v>
                </c:pt>
                <c:pt idx="13">
                  <c:v>31.7</c:v>
                </c:pt>
                <c:pt idx="14">
                  <c:v>29.8</c:v>
                </c:pt>
                <c:pt idx="15">
                  <c:v>31.9</c:v>
                </c:pt>
                <c:pt idx="16">
                  <c:v>33.5</c:v>
                </c:pt>
                <c:pt idx="17">
                  <c:v>32.6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D-437C-B511-B80B852CA1B8}"/>
            </c:ext>
          </c:extLst>
        </c:ser>
        <c:ser>
          <c:idx val="1"/>
          <c:order val="1"/>
          <c:tx>
            <c:strRef>
              <c:f>'C Section'!$W$33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 Section'!$U$34:$U$51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 Section'!$W$34:$W$51</c:f>
              <c:numCache>
                <c:formatCode>General</c:formatCode>
                <c:ptCount val="18"/>
                <c:pt idx="0">
                  <c:v>25.5</c:v>
                </c:pt>
                <c:pt idx="1">
                  <c:v>26.8</c:v>
                </c:pt>
                <c:pt idx="2">
                  <c:v>29</c:v>
                </c:pt>
                <c:pt idx="3">
                  <c:v>31.1</c:v>
                </c:pt>
                <c:pt idx="4">
                  <c:v>33.1</c:v>
                </c:pt>
                <c:pt idx="5">
                  <c:v>34.799999999999997</c:v>
                </c:pt>
                <c:pt idx="6">
                  <c:v>36</c:v>
                </c:pt>
                <c:pt idx="7">
                  <c:v>37.200000000000003</c:v>
                </c:pt>
                <c:pt idx="8">
                  <c:v>37.6</c:v>
                </c:pt>
                <c:pt idx="9">
                  <c:v>38.1</c:v>
                </c:pt>
                <c:pt idx="10">
                  <c:v>37.799999999999997</c:v>
                </c:pt>
                <c:pt idx="11">
                  <c:v>38.1</c:v>
                </c:pt>
                <c:pt idx="12">
                  <c:v>38.1</c:v>
                </c:pt>
                <c:pt idx="13">
                  <c:v>37.700000000000003</c:v>
                </c:pt>
                <c:pt idx="14">
                  <c:v>37.1</c:v>
                </c:pt>
                <c:pt idx="15">
                  <c:v>37.299999999999997</c:v>
                </c:pt>
                <c:pt idx="16">
                  <c:v>37.4</c:v>
                </c:pt>
                <c:pt idx="17">
                  <c:v>37.200000000000003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D-437C-B511-B80B852C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701487"/>
        <c:axId val="744543503"/>
      </c:lineChart>
      <c:catAx>
        <c:axId val="118770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43503"/>
        <c:crosses val="autoZero"/>
        <c:auto val="1"/>
        <c:lblAlgn val="ctr"/>
        <c:lblOffset val="100"/>
        <c:noMultiLvlLbl val="0"/>
      </c:catAx>
      <c:valAx>
        <c:axId val="74454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70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2696776851912"/>
          <c:y val="2.9910056715935478E-2"/>
          <c:w val="0.33294533308126728"/>
          <c:h val="6.7356977115166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52913292337465E-2"/>
          <c:y val="0.13318533409243924"/>
          <c:w val="0.90529423334812753"/>
          <c:h val="0.76004920050347091"/>
        </c:manualLayout>
      </c:layout>
      <c:lineChart>
        <c:grouping val="standard"/>
        <c:varyColors val="0"/>
        <c:ser>
          <c:idx val="0"/>
          <c:order val="0"/>
          <c:tx>
            <c:strRef>
              <c:f>Interval!$X$28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Interval!$W$29:$W$46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Interval!$X$29:$X$46</c:f>
              <c:numCache>
                <c:formatCode>General</c:formatCode>
                <c:ptCount val="18"/>
                <c:pt idx="0">
                  <c:v>38.1</c:v>
                </c:pt>
                <c:pt idx="1">
                  <c:v>33.1</c:v>
                </c:pt>
                <c:pt idx="2">
                  <c:v>42.1</c:v>
                </c:pt>
                <c:pt idx="3">
                  <c:v>33.6</c:v>
                </c:pt>
                <c:pt idx="4">
                  <c:v>38.299999999999997</c:v>
                </c:pt>
                <c:pt idx="5">
                  <c:v>38.700000000000003</c:v>
                </c:pt>
                <c:pt idx="6">
                  <c:v>39.700000000000003</c:v>
                </c:pt>
                <c:pt idx="7">
                  <c:v>34.6</c:v>
                </c:pt>
                <c:pt idx="8">
                  <c:v>38.6</c:v>
                </c:pt>
                <c:pt idx="9">
                  <c:v>41.6</c:v>
                </c:pt>
                <c:pt idx="10">
                  <c:v>40.700000000000003</c:v>
                </c:pt>
                <c:pt idx="11">
                  <c:v>35.9</c:v>
                </c:pt>
                <c:pt idx="12">
                  <c:v>35.799999999999997</c:v>
                </c:pt>
                <c:pt idx="13">
                  <c:v>34.4</c:v>
                </c:pt>
                <c:pt idx="14">
                  <c:v>35.6</c:v>
                </c:pt>
                <c:pt idx="15">
                  <c:v>30.6</c:v>
                </c:pt>
                <c:pt idx="16">
                  <c:v>40.200000000000003</c:v>
                </c:pt>
                <c:pt idx="17">
                  <c:v>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83-45A3-973A-683674CAE75A}"/>
            </c:ext>
          </c:extLst>
        </c:ser>
        <c:ser>
          <c:idx val="1"/>
          <c:order val="1"/>
          <c:tx>
            <c:strRef>
              <c:f>Interval!$Y$28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Interval!$W$29:$W$46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Interval!$Y$29:$Y$46</c:f>
              <c:numCache>
                <c:formatCode>General</c:formatCode>
                <c:ptCount val="18"/>
                <c:pt idx="0">
                  <c:v>37.9</c:v>
                </c:pt>
                <c:pt idx="1">
                  <c:v>37.9</c:v>
                </c:pt>
                <c:pt idx="2">
                  <c:v>37.799999999999997</c:v>
                </c:pt>
                <c:pt idx="3">
                  <c:v>37.700000000000003</c:v>
                </c:pt>
                <c:pt idx="4">
                  <c:v>37.299999999999997</c:v>
                </c:pt>
                <c:pt idx="5">
                  <c:v>37.6</c:v>
                </c:pt>
                <c:pt idx="6">
                  <c:v>37.9</c:v>
                </c:pt>
                <c:pt idx="7">
                  <c:v>38.6</c:v>
                </c:pt>
                <c:pt idx="8">
                  <c:v>38.799999999999997</c:v>
                </c:pt>
                <c:pt idx="9">
                  <c:v>38.200000000000003</c:v>
                </c:pt>
                <c:pt idx="10">
                  <c:v>36.9</c:v>
                </c:pt>
                <c:pt idx="11">
                  <c:v>35.700000000000003</c:v>
                </c:pt>
                <c:pt idx="12">
                  <c:v>35.299999999999997</c:v>
                </c:pt>
                <c:pt idx="13">
                  <c:v>34.299999999999997</c:v>
                </c:pt>
                <c:pt idx="14">
                  <c:v>34.6</c:v>
                </c:pt>
                <c:pt idx="15">
                  <c:v>34.299999999999997</c:v>
                </c:pt>
                <c:pt idx="16">
                  <c:v>34.799999999999997</c:v>
                </c:pt>
                <c:pt idx="17">
                  <c:v>34.799999999999997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83-45A3-973A-683674CAE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604863"/>
        <c:axId val="1006062543"/>
      </c:lineChart>
      <c:catAx>
        <c:axId val="110160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062543"/>
        <c:crosses val="autoZero"/>
        <c:auto val="1"/>
        <c:lblAlgn val="ctr"/>
        <c:lblOffset val="100"/>
        <c:noMultiLvlLbl val="0"/>
      </c:catAx>
      <c:valAx>
        <c:axId val="100606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60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3160476346392"/>
          <c:y val="3.2556181955170023E-2"/>
          <c:w val="0.33957111035962967"/>
          <c:h val="7.4982294390625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10475013805505E-2"/>
          <c:y val="0.13808974165982663"/>
          <c:w val="0.91067121604725421"/>
          <c:h val="0.757350590644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Breastfeeding!$V$32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41275"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Breastfeeding!$U$33:$U$46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Breastfeeding!$V$33:$V$46</c:f>
              <c:numCache>
                <c:formatCode>General</c:formatCode>
                <c:ptCount val="14"/>
                <c:pt idx="0">
                  <c:v>46.8</c:v>
                </c:pt>
                <c:pt idx="1">
                  <c:v>58.9</c:v>
                </c:pt>
                <c:pt idx="2">
                  <c:v>59.1</c:v>
                </c:pt>
                <c:pt idx="3">
                  <c:v>57.3</c:v>
                </c:pt>
                <c:pt idx="4">
                  <c:v>58.3</c:v>
                </c:pt>
                <c:pt idx="5">
                  <c:v>59.4</c:v>
                </c:pt>
                <c:pt idx="6">
                  <c:v>63</c:v>
                </c:pt>
                <c:pt idx="7">
                  <c:v>56.5</c:v>
                </c:pt>
                <c:pt idx="8">
                  <c:v>55.2</c:v>
                </c:pt>
                <c:pt idx="9">
                  <c:v>50.7</c:v>
                </c:pt>
                <c:pt idx="10">
                  <c:v>63.4</c:v>
                </c:pt>
                <c:pt idx="11">
                  <c:v>61.4</c:v>
                </c:pt>
                <c:pt idx="12">
                  <c:v>68</c:v>
                </c:pt>
                <c:pt idx="13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9-484D-9540-D71F0299B8A4}"/>
            </c:ext>
          </c:extLst>
        </c:ser>
        <c:ser>
          <c:idx val="1"/>
          <c:order val="1"/>
          <c:tx>
            <c:strRef>
              <c:f>Breastfeeding!$W$32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 w="41275">
              <a:solidFill>
                <a:schemeClr val="accent1"/>
              </a:solidFill>
            </a:ln>
            <a:effectLst/>
          </c:spPr>
          <c:invertIfNegative val="0"/>
          <c:cat>
            <c:numRef>
              <c:f>Breastfeeding!$U$33:$U$46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Breastfeeding!$W$33:$W$46</c:f>
              <c:numCache>
                <c:formatCode>General</c:formatCode>
                <c:ptCount val="14"/>
                <c:pt idx="0">
                  <c:v>63.5</c:v>
                </c:pt>
                <c:pt idx="1">
                  <c:v>76.099999999999994</c:v>
                </c:pt>
                <c:pt idx="2">
                  <c:v>77</c:v>
                </c:pt>
                <c:pt idx="3">
                  <c:v>77.599999999999994</c:v>
                </c:pt>
                <c:pt idx="4">
                  <c:v>78.2</c:v>
                </c:pt>
                <c:pt idx="5">
                  <c:v>78.8</c:v>
                </c:pt>
                <c:pt idx="6">
                  <c:v>80.099999999999994</c:v>
                </c:pt>
                <c:pt idx="7">
                  <c:v>79.599999999999994</c:v>
                </c:pt>
                <c:pt idx="8">
                  <c:v>81</c:v>
                </c:pt>
                <c:pt idx="9">
                  <c:v>82.5</c:v>
                </c:pt>
                <c:pt idx="10">
                  <c:v>84.2</c:v>
                </c:pt>
                <c:pt idx="11">
                  <c:v>85.2</c:v>
                </c:pt>
                <c:pt idx="12">
                  <c:v>86</c:v>
                </c:pt>
                <c:pt idx="1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9-484D-9540-D71F0299B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756575"/>
        <c:axId val="1006073775"/>
      </c:barChart>
      <c:catAx>
        <c:axId val="110075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073775"/>
        <c:crosses val="autoZero"/>
        <c:auto val="1"/>
        <c:lblAlgn val="ctr"/>
        <c:lblOffset val="100"/>
        <c:noMultiLvlLbl val="0"/>
      </c:catAx>
      <c:valAx>
        <c:axId val="100607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75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47130366480514"/>
          <c:y val="2.4549045779346849E-2"/>
          <c:w val="0.34396810110782633"/>
          <c:h val="8.0042510222678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8199452517262E-2"/>
          <c:y val="9.3054161080625725E-2"/>
          <c:w val="0.90900045477238833"/>
          <c:h val="0.78445097416925358"/>
        </c:manualLayout>
      </c:layout>
      <c:lineChart>
        <c:grouping val="standard"/>
        <c:varyColors val="0"/>
        <c:ser>
          <c:idx val="0"/>
          <c:order val="0"/>
          <c:tx>
            <c:strRef>
              <c:f>'C Section'!$V$33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 Section'!$U$34:$U$51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 Section'!$V$34:$V$51</c:f>
              <c:numCache>
                <c:formatCode>General</c:formatCode>
                <c:ptCount val="18"/>
                <c:pt idx="0">
                  <c:v>20.5</c:v>
                </c:pt>
                <c:pt idx="1">
                  <c:v>18</c:v>
                </c:pt>
                <c:pt idx="2">
                  <c:v>21.6</c:v>
                </c:pt>
                <c:pt idx="3">
                  <c:v>21.8</c:v>
                </c:pt>
                <c:pt idx="4">
                  <c:v>25.7</c:v>
                </c:pt>
                <c:pt idx="5">
                  <c:v>24.1</c:v>
                </c:pt>
                <c:pt idx="6">
                  <c:v>26.8</c:v>
                </c:pt>
                <c:pt idx="7">
                  <c:v>30.6</c:v>
                </c:pt>
                <c:pt idx="8">
                  <c:v>24.7</c:v>
                </c:pt>
                <c:pt idx="9">
                  <c:v>33.6</c:v>
                </c:pt>
                <c:pt idx="10">
                  <c:v>29.4</c:v>
                </c:pt>
                <c:pt idx="11">
                  <c:v>37.4</c:v>
                </c:pt>
                <c:pt idx="12">
                  <c:v>27.4</c:v>
                </c:pt>
                <c:pt idx="13">
                  <c:v>31.7</c:v>
                </c:pt>
                <c:pt idx="14">
                  <c:v>29.8</c:v>
                </c:pt>
                <c:pt idx="15">
                  <c:v>31.9</c:v>
                </c:pt>
                <c:pt idx="16">
                  <c:v>33.5</c:v>
                </c:pt>
                <c:pt idx="17">
                  <c:v>32.6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15-4484-9994-6578B511D1E6}"/>
            </c:ext>
          </c:extLst>
        </c:ser>
        <c:ser>
          <c:idx val="1"/>
          <c:order val="1"/>
          <c:tx>
            <c:strRef>
              <c:f>'C Section'!$W$33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 Section'!$U$34:$U$51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 Section'!$W$34:$W$51</c:f>
              <c:numCache>
                <c:formatCode>General</c:formatCode>
                <c:ptCount val="18"/>
                <c:pt idx="0">
                  <c:v>25.5</c:v>
                </c:pt>
                <c:pt idx="1">
                  <c:v>26.8</c:v>
                </c:pt>
                <c:pt idx="2">
                  <c:v>29</c:v>
                </c:pt>
                <c:pt idx="3">
                  <c:v>31.1</c:v>
                </c:pt>
                <c:pt idx="4">
                  <c:v>33.1</c:v>
                </c:pt>
                <c:pt idx="5">
                  <c:v>34.799999999999997</c:v>
                </c:pt>
                <c:pt idx="6">
                  <c:v>36</c:v>
                </c:pt>
                <c:pt idx="7">
                  <c:v>37.200000000000003</c:v>
                </c:pt>
                <c:pt idx="8">
                  <c:v>37.6</c:v>
                </c:pt>
                <c:pt idx="9">
                  <c:v>38.1</c:v>
                </c:pt>
                <c:pt idx="10">
                  <c:v>37.799999999999997</c:v>
                </c:pt>
                <c:pt idx="11">
                  <c:v>38.1</c:v>
                </c:pt>
                <c:pt idx="12">
                  <c:v>38.1</c:v>
                </c:pt>
                <c:pt idx="13">
                  <c:v>37.700000000000003</c:v>
                </c:pt>
                <c:pt idx="14">
                  <c:v>37.1</c:v>
                </c:pt>
                <c:pt idx="15">
                  <c:v>37.299999999999997</c:v>
                </c:pt>
                <c:pt idx="16">
                  <c:v>37.4</c:v>
                </c:pt>
                <c:pt idx="17">
                  <c:v>37.200000000000003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15-4484-9994-6578B511D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701487"/>
        <c:axId val="744543503"/>
      </c:lineChart>
      <c:catAx>
        <c:axId val="118770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543503"/>
        <c:crosses val="autoZero"/>
        <c:auto val="1"/>
        <c:lblAlgn val="ctr"/>
        <c:lblOffset val="100"/>
        <c:noMultiLvlLbl val="0"/>
      </c:catAx>
      <c:valAx>
        <c:axId val="74454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70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2696776851912"/>
          <c:y val="2.9910056715935478E-2"/>
          <c:w val="0.33294533308126728"/>
          <c:h val="6.7356977115166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4141257621291E-2"/>
          <c:y val="0.14050492343449719"/>
          <c:w val="0.89917843466302216"/>
          <c:h val="0.75682875593677101"/>
        </c:manualLayout>
      </c:layout>
      <c:lineChart>
        <c:grouping val="standard"/>
        <c:varyColors val="0"/>
        <c:ser>
          <c:idx val="0"/>
          <c:order val="0"/>
          <c:tx>
            <c:strRef>
              <c:f>Medicaid!$V$29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Medicaid!$U$30:$U$43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Medicaid!$V$30:$V$43</c:f>
              <c:numCache>
                <c:formatCode>General</c:formatCode>
                <c:ptCount val="14"/>
                <c:pt idx="0">
                  <c:v>53.2</c:v>
                </c:pt>
                <c:pt idx="1">
                  <c:v>67.2</c:v>
                </c:pt>
                <c:pt idx="2">
                  <c:v>66.099999999999994</c:v>
                </c:pt>
                <c:pt idx="3">
                  <c:v>68.8</c:v>
                </c:pt>
                <c:pt idx="4">
                  <c:v>74</c:v>
                </c:pt>
                <c:pt idx="5">
                  <c:v>76</c:v>
                </c:pt>
                <c:pt idx="6">
                  <c:v>66.8</c:v>
                </c:pt>
                <c:pt idx="7">
                  <c:v>73.400000000000006</c:v>
                </c:pt>
                <c:pt idx="8">
                  <c:v>69.3</c:v>
                </c:pt>
                <c:pt idx="9">
                  <c:v>73.3</c:v>
                </c:pt>
                <c:pt idx="10">
                  <c:v>75.400000000000006</c:v>
                </c:pt>
                <c:pt idx="11">
                  <c:v>70</c:v>
                </c:pt>
                <c:pt idx="12">
                  <c:v>68.5</c:v>
                </c:pt>
                <c:pt idx="13">
                  <c:v>73.099999999999994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9-416B-91E3-F2D070F37CD2}"/>
            </c:ext>
          </c:extLst>
        </c:ser>
        <c:ser>
          <c:idx val="1"/>
          <c:order val="1"/>
          <c:tx>
            <c:strRef>
              <c:f>Medicaid!$W$29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Medicaid!$U$30:$U$43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Medicaid!$W$30:$W$43</c:f>
              <c:numCache>
                <c:formatCode>General</c:formatCode>
                <c:ptCount val="14"/>
                <c:pt idx="0">
                  <c:v>36.6</c:v>
                </c:pt>
                <c:pt idx="1">
                  <c:v>44.2</c:v>
                </c:pt>
                <c:pt idx="2">
                  <c:v>43.6</c:v>
                </c:pt>
                <c:pt idx="3">
                  <c:v>42.7</c:v>
                </c:pt>
                <c:pt idx="4">
                  <c:v>44.2</c:v>
                </c:pt>
                <c:pt idx="5">
                  <c:v>47.5</c:v>
                </c:pt>
                <c:pt idx="6">
                  <c:v>48.8</c:v>
                </c:pt>
                <c:pt idx="7">
                  <c:v>49.8</c:v>
                </c:pt>
                <c:pt idx="8">
                  <c:v>51.1</c:v>
                </c:pt>
                <c:pt idx="9">
                  <c:v>51.9</c:v>
                </c:pt>
                <c:pt idx="10">
                  <c:v>49.8</c:v>
                </c:pt>
                <c:pt idx="11">
                  <c:v>48.8</c:v>
                </c:pt>
                <c:pt idx="12">
                  <c:v>48.5</c:v>
                </c:pt>
                <c:pt idx="13">
                  <c:v>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9-416B-91E3-F2D070F37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389999"/>
        <c:axId val="1006072943"/>
      </c:lineChart>
      <c:catAx>
        <c:axId val="111138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072943"/>
        <c:crosses val="autoZero"/>
        <c:auto val="1"/>
        <c:lblAlgn val="ctr"/>
        <c:lblOffset val="100"/>
        <c:noMultiLvlLbl val="0"/>
      </c:catAx>
      <c:valAx>
        <c:axId val="100607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38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03447915647212"/>
          <c:y val="3.4394203895323834E-2"/>
          <c:w val="0.34102537624790868"/>
          <c:h val="7.4159217708414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46406232936818E-2"/>
          <c:y val="0.11175784431535854"/>
          <c:w val="0.90441103040025317"/>
          <c:h val="0.74521264789825836"/>
        </c:manualLayout>
      </c:layout>
      <c:lineChart>
        <c:grouping val="standard"/>
        <c:varyColors val="0"/>
        <c:ser>
          <c:idx val="0"/>
          <c:order val="0"/>
          <c:tx>
            <c:strRef>
              <c:f>'Breast Cancer'!$P$31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'Breast Cancer'!$O$32:$O$49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'Breast Cancer'!$P$32:$P$49</c:f>
              <c:numCache>
                <c:formatCode>General</c:formatCode>
                <c:ptCount val="18"/>
                <c:pt idx="0">
                  <c:v>24.6</c:v>
                </c:pt>
                <c:pt idx="1">
                  <c:v>44.7</c:v>
                </c:pt>
                <c:pt idx="2">
                  <c:v>26</c:v>
                </c:pt>
                <c:pt idx="3">
                  <c:v>16.7</c:v>
                </c:pt>
                <c:pt idx="4">
                  <c:v>23.6</c:v>
                </c:pt>
                <c:pt idx="5">
                  <c:v>32.299999999999997</c:v>
                </c:pt>
                <c:pt idx="6">
                  <c:v>13.7</c:v>
                </c:pt>
                <c:pt idx="7">
                  <c:v>24.2</c:v>
                </c:pt>
                <c:pt idx="8">
                  <c:v>66</c:v>
                </c:pt>
                <c:pt idx="9">
                  <c:v>7.9</c:v>
                </c:pt>
                <c:pt idx="10">
                  <c:v>15.3</c:v>
                </c:pt>
                <c:pt idx="11">
                  <c:v>0</c:v>
                </c:pt>
                <c:pt idx="12">
                  <c:v>6.5</c:v>
                </c:pt>
                <c:pt idx="13">
                  <c:v>27.7</c:v>
                </c:pt>
                <c:pt idx="14">
                  <c:v>6.8</c:v>
                </c:pt>
                <c:pt idx="15">
                  <c:v>12.3</c:v>
                </c:pt>
                <c:pt idx="16">
                  <c:v>18.600000000000001</c:v>
                </c:pt>
                <c:pt idx="17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5-445E-AA35-C8351A28B4C8}"/>
            </c:ext>
          </c:extLst>
        </c:ser>
        <c:ser>
          <c:idx val="1"/>
          <c:order val="1"/>
          <c:tx>
            <c:strRef>
              <c:f>'Breast Cancer'!$Q$31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'Breast Cancer'!$O$32:$O$49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'Breast Cancer'!$Q$32:$Q$49</c:f>
              <c:numCache>
                <c:formatCode>General</c:formatCode>
                <c:ptCount val="18"/>
                <c:pt idx="0">
                  <c:v>24.2</c:v>
                </c:pt>
                <c:pt idx="1">
                  <c:v>23.2</c:v>
                </c:pt>
                <c:pt idx="2">
                  <c:v>23.2</c:v>
                </c:pt>
                <c:pt idx="3">
                  <c:v>22.2</c:v>
                </c:pt>
                <c:pt idx="4">
                  <c:v>23.3</c:v>
                </c:pt>
                <c:pt idx="5">
                  <c:v>22.2</c:v>
                </c:pt>
                <c:pt idx="6">
                  <c:v>21.1</c:v>
                </c:pt>
                <c:pt idx="7">
                  <c:v>20.3</c:v>
                </c:pt>
                <c:pt idx="8">
                  <c:v>20.8</c:v>
                </c:pt>
                <c:pt idx="9">
                  <c:v>21</c:v>
                </c:pt>
                <c:pt idx="10">
                  <c:v>21.1</c:v>
                </c:pt>
                <c:pt idx="11">
                  <c:v>20.8</c:v>
                </c:pt>
                <c:pt idx="12">
                  <c:v>20.7</c:v>
                </c:pt>
                <c:pt idx="13">
                  <c:v>19.8</c:v>
                </c:pt>
                <c:pt idx="14">
                  <c:v>19.899999999999999</c:v>
                </c:pt>
                <c:pt idx="15">
                  <c:v>19.5</c:v>
                </c:pt>
                <c:pt idx="16">
                  <c:v>19.3</c:v>
                </c:pt>
                <c:pt idx="17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35-445E-AA35-C8351A28B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314031"/>
        <c:axId val="822078879"/>
      </c:lineChart>
      <c:catAx>
        <c:axId val="82631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078879"/>
        <c:crosses val="autoZero"/>
        <c:auto val="1"/>
        <c:lblAlgn val="ctr"/>
        <c:lblOffset val="100"/>
        <c:noMultiLvlLbl val="0"/>
      </c:catAx>
      <c:valAx>
        <c:axId val="82207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31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11163704967294"/>
          <c:y val="2.5610928215873525E-2"/>
          <c:w val="0.37176500713594446"/>
          <c:h val="8.6162804681900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60567824490385E-2"/>
          <c:y val="0.12302958910054715"/>
          <c:w val="0.89516049361504713"/>
          <c:h val="0.73526066773098564"/>
        </c:manualLayout>
      </c:layout>
      <c:lineChart>
        <c:grouping val="standard"/>
        <c:varyColors val="0"/>
        <c:ser>
          <c:idx val="0"/>
          <c:order val="0"/>
          <c:tx>
            <c:strRef>
              <c:f>Preterm!$V$30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Preterm!$U$31:$U$48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Preterm!$V$31:$V$48</c:f>
              <c:numCache>
                <c:formatCode>General</c:formatCode>
                <c:ptCount val="18"/>
                <c:pt idx="0">
                  <c:v>13.2</c:v>
                </c:pt>
                <c:pt idx="1">
                  <c:v>16.3</c:v>
                </c:pt>
                <c:pt idx="2">
                  <c:v>13.1</c:v>
                </c:pt>
                <c:pt idx="3">
                  <c:v>10.3</c:v>
                </c:pt>
                <c:pt idx="4">
                  <c:v>12.6</c:v>
                </c:pt>
                <c:pt idx="5">
                  <c:v>9.9</c:v>
                </c:pt>
                <c:pt idx="6">
                  <c:v>16.100000000000001</c:v>
                </c:pt>
                <c:pt idx="7">
                  <c:v>11.8</c:v>
                </c:pt>
                <c:pt idx="8">
                  <c:v>10.199999999999999</c:v>
                </c:pt>
                <c:pt idx="9">
                  <c:v>10</c:v>
                </c:pt>
                <c:pt idx="10">
                  <c:v>12.8</c:v>
                </c:pt>
                <c:pt idx="11">
                  <c:v>14</c:v>
                </c:pt>
                <c:pt idx="12">
                  <c:v>14.6</c:v>
                </c:pt>
                <c:pt idx="13">
                  <c:v>14.9</c:v>
                </c:pt>
                <c:pt idx="14">
                  <c:v>13.1</c:v>
                </c:pt>
                <c:pt idx="15">
                  <c:v>12.4</c:v>
                </c:pt>
                <c:pt idx="16">
                  <c:v>9.1</c:v>
                </c:pt>
                <c:pt idx="17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B-4025-9C20-14F6FB7F0B52}"/>
            </c:ext>
          </c:extLst>
        </c:ser>
        <c:ser>
          <c:idx val="1"/>
          <c:order val="1"/>
          <c:tx>
            <c:strRef>
              <c:f>Preterm!$W$30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Preterm!$U$31:$U$48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Preterm!$W$31:$W$48</c:f>
              <c:numCache>
                <c:formatCode>General</c:formatCode>
                <c:ptCount val="18"/>
                <c:pt idx="0">
                  <c:v>10.3</c:v>
                </c:pt>
                <c:pt idx="1">
                  <c:v>10.4</c:v>
                </c:pt>
                <c:pt idx="2">
                  <c:v>10.7</c:v>
                </c:pt>
                <c:pt idx="3">
                  <c:v>10.8</c:v>
                </c:pt>
                <c:pt idx="4">
                  <c:v>11.1</c:v>
                </c:pt>
                <c:pt idx="5">
                  <c:v>11.2</c:v>
                </c:pt>
                <c:pt idx="6">
                  <c:v>11.1</c:v>
                </c:pt>
                <c:pt idx="7">
                  <c:v>10.9</c:v>
                </c:pt>
                <c:pt idx="8">
                  <c:v>11.1</c:v>
                </c:pt>
                <c:pt idx="9">
                  <c:v>10.5</c:v>
                </c:pt>
                <c:pt idx="10">
                  <c:v>10.5</c:v>
                </c:pt>
                <c:pt idx="11">
                  <c:v>10.3</c:v>
                </c:pt>
                <c:pt idx="12">
                  <c:v>10.199999999999999</c:v>
                </c:pt>
                <c:pt idx="13">
                  <c:v>10</c:v>
                </c:pt>
                <c:pt idx="14">
                  <c:v>9.9</c:v>
                </c:pt>
                <c:pt idx="15">
                  <c:v>10</c:v>
                </c:pt>
                <c:pt idx="16">
                  <c:v>10.1</c:v>
                </c:pt>
                <c:pt idx="17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B-4025-9C20-14F6FB7F0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884687"/>
        <c:axId val="843878175"/>
      </c:lineChart>
      <c:catAx>
        <c:axId val="100588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17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878175"/>
        <c:crosses val="autoZero"/>
        <c:auto val="1"/>
        <c:lblAlgn val="ctr"/>
        <c:lblOffset val="100"/>
        <c:noMultiLvlLbl val="0"/>
      </c:catAx>
      <c:valAx>
        <c:axId val="84387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88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48507963968436"/>
          <c:y val="3.4601829750298373E-2"/>
          <c:w val="0.37590601767215615"/>
          <c:h val="7.7922776167521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25198737942186E-2"/>
          <c:y val="0.15957036814024408"/>
          <c:w val="0.89041814420683441"/>
          <c:h val="0.69904603305503554"/>
        </c:manualLayout>
      </c:layout>
      <c:lineChart>
        <c:grouping val="standard"/>
        <c:varyColors val="0"/>
        <c:ser>
          <c:idx val="0"/>
          <c:order val="0"/>
          <c:tx>
            <c:strRef>
              <c:f>LBW!$V$30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LBW!$U$31:$U$48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LBW!$V$31:$V$48</c:f>
              <c:numCache>
                <c:formatCode>General</c:formatCode>
                <c:ptCount val="18"/>
                <c:pt idx="0">
                  <c:v>11</c:v>
                </c:pt>
                <c:pt idx="1">
                  <c:v>13.4</c:v>
                </c:pt>
                <c:pt idx="2">
                  <c:v>12.6</c:v>
                </c:pt>
                <c:pt idx="3">
                  <c:v>9.8000000000000007</c:v>
                </c:pt>
                <c:pt idx="4">
                  <c:v>9.5</c:v>
                </c:pt>
                <c:pt idx="5">
                  <c:v>6.3</c:v>
                </c:pt>
                <c:pt idx="6">
                  <c:v>11</c:v>
                </c:pt>
                <c:pt idx="7">
                  <c:v>10.4</c:v>
                </c:pt>
                <c:pt idx="8">
                  <c:v>10.6</c:v>
                </c:pt>
                <c:pt idx="9">
                  <c:v>11.4</c:v>
                </c:pt>
                <c:pt idx="10">
                  <c:v>11.4</c:v>
                </c:pt>
                <c:pt idx="11">
                  <c:v>13.6</c:v>
                </c:pt>
                <c:pt idx="12">
                  <c:v>10.4</c:v>
                </c:pt>
                <c:pt idx="13">
                  <c:v>14.9</c:v>
                </c:pt>
                <c:pt idx="14">
                  <c:v>13.6</c:v>
                </c:pt>
                <c:pt idx="15">
                  <c:v>13.8</c:v>
                </c:pt>
                <c:pt idx="16">
                  <c:v>9.1</c:v>
                </c:pt>
                <c:pt idx="17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D9-4169-91CB-31D5B594902C}"/>
            </c:ext>
          </c:extLst>
        </c:ser>
        <c:ser>
          <c:idx val="1"/>
          <c:order val="1"/>
          <c:tx>
            <c:strRef>
              <c:f>LBW!$W$30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LBW!$U$31:$U$48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LBW!$W$31:$W$48</c:f>
              <c:numCache>
                <c:formatCode>General</c:formatCode>
                <c:ptCount val="18"/>
                <c:pt idx="0">
                  <c:v>8</c:v>
                </c:pt>
                <c:pt idx="1">
                  <c:v>8.1999999999999993</c:v>
                </c:pt>
                <c:pt idx="2">
                  <c:v>8.4</c:v>
                </c:pt>
                <c:pt idx="3">
                  <c:v>8.5</c:v>
                </c:pt>
                <c:pt idx="4">
                  <c:v>8.6</c:v>
                </c:pt>
                <c:pt idx="5">
                  <c:v>8.8000000000000007</c:v>
                </c:pt>
                <c:pt idx="6">
                  <c:v>8.6999999999999993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8.6999999999999993</c:v>
                </c:pt>
                <c:pt idx="10">
                  <c:v>8.6999999999999993</c:v>
                </c:pt>
                <c:pt idx="11">
                  <c:v>8.6999999999999993</c:v>
                </c:pt>
                <c:pt idx="12">
                  <c:v>8.6</c:v>
                </c:pt>
                <c:pt idx="13">
                  <c:v>8.5</c:v>
                </c:pt>
                <c:pt idx="14">
                  <c:v>8.6999999999999993</c:v>
                </c:pt>
                <c:pt idx="15">
                  <c:v>8.6</c:v>
                </c:pt>
                <c:pt idx="16">
                  <c:v>8.6999999999999993</c:v>
                </c:pt>
                <c:pt idx="17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D9-4169-91CB-31D5B5949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925903"/>
        <c:axId val="843873183"/>
      </c:lineChart>
      <c:catAx>
        <c:axId val="110492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873183"/>
        <c:crosses val="autoZero"/>
        <c:auto val="1"/>
        <c:lblAlgn val="ctr"/>
        <c:lblOffset val="100"/>
        <c:noMultiLvlLbl val="0"/>
      </c:catAx>
      <c:valAx>
        <c:axId val="843873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92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65293947755476"/>
          <c:y val="3.9892350408216475E-2"/>
          <c:w val="0.37065674865198978"/>
          <c:h val="7.7743437233681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0731158605169E-2"/>
          <c:y val="0.12724194921279036"/>
          <c:w val="0.90969688788901393"/>
          <c:h val="0.74802470143760591"/>
        </c:manualLayout>
      </c:layout>
      <c:lineChart>
        <c:grouping val="standard"/>
        <c:varyColors val="0"/>
        <c:ser>
          <c:idx val="0"/>
          <c:order val="0"/>
          <c:tx>
            <c:strRef>
              <c:f>VLBW!$V$27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VLBW!$U$28:$U$45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VLBW!$V$28:$V$45</c:f>
              <c:numCache>
                <c:formatCode>General</c:formatCode>
                <c:ptCount val="18"/>
                <c:pt idx="0">
                  <c:v>2.2999999999999998</c:v>
                </c:pt>
                <c:pt idx="1">
                  <c:v>2.5</c:v>
                </c:pt>
                <c:pt idx="2">
                  <c:v>3.2</c:v>
                </c:pt>
                <c:pt idx="3">
                  <c:v>0.4</c:v>
                </c:pt>
                <c:pt idx="4">
                  <c:v>2.2999999999999998</c:v>
                </c:pt>
                <c:pt idx="5">
                  <c:v>1.6</c:v>
                </c:pt>
                <c:pt idx="6">
                  <c:v>2.4</c:v>
                </c:pt>
                <c:pt idx="7">
                  <c:v>1</c:v>
                </c:pt>
                <c:pt idx="8">
                  <c:v>2.1</c:v>
                </c:pt>
                <c:pt idx="9">
                  <c:v>1.3</c:v>
                </c:pt>
                <c:pt idx="10">
                  <c:v>3.8</c:v>
                </c:pt>
                <c:pt idx="11">
                  <c:v>3.3</c:v>
                </c:pt>
                <c:pt idx="12">
                  <c:v>1.9</c:v>
                </c:pt>
                <c:pt idx="13">
                  <c:v>3.6</c:v>
                </c:pt>
                <c:pt idx="14">
                  <c:v>3.7</c:v>
                </c:pt>
                <c:pt idx="15">
                  <c:v>2.4</c:v>
                </c:pt>
                <c:pt idx="16">
                  <c:v>3.6</c:v>
                </c:pt>
                <c:pt idx="17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F-469F-85EC-1CDBAE4CF507}"/>
            </c:ext>
          </c:extLst>
        </c:ser>
        <c:ser>
          <c:idx val="1"/>
          <c:order val="1"/>
          <c:tx>
            <c:strRef>
              <c:f>VLBW!$W$27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VLBW!$U$28:$U$45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VLBW!$W$28:$W$45</c:f>
              <c:numCache>
                <c:formatCode>General</c:formatCode>
                <c:ptCount val="18"/>
                <c:pt idx="0">
                  <c:v>1.5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  <c:pt idx="6">
                  <c:v>1.6</c:v>
                </c:pt>
                <c:pt idx="7">
                  <c:v>1.6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1.6</c:v>
                </c:pt>
                <c:pt idx="13">
                  <c:v>1.5</c:v>
                </c:pt>
                <c:pt idx="14">
                  <c:v>1.6</c:v>
                </c:pt>
                <c:pt idx="15">
                  <c:v>1.6</c:v>
                </c:pt>
                <c:pt idx="16">
                  <c:v>1.5</c:v>
                </c:pt>
                <c:pt idx="17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F-469F-85EC-1CDBAE4CF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345615"/>
        <c:axId val="1073464239"/>
      </c:lineChart>
      <c:catAx>
        <c:axId val="1073345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464239"/>
        <c:crosses val="autoZero"/>
        <c:auto val="1"/>
        <c:lblAlgn val="ctr"/>
        <c:lblOffset val="100"/>
        <c:noMultiLvlLbl val="0"/>
      </c:catAx>
      <c:valAx>
        <c:axId val="107346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Percenet</a:t>
                </a:r>
                <a:r>
                  <a:rPr lang="en-US" sz="1200" b="1" baseline="0"/>
                  <a:t> of Births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4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63584551931015"/>
          <c:y val="3.1133455253105746E-2"/>
          <c:w val="0.34126899137607797"/>
          <c:h val="6.8587865905872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96585246100004E-2"/>
          <c:y val="0.15647105731076871"/>
          <c:w val="0.8820150108812872"/>
          <c:h val="0.69014274281259413"/>
        </c:manualLayout>
      </c:layout>
      <c:lineChart>
        <c:grouping val="standard"/>
        <c:varyColors val="0"/>
        <c:ser>
          <c:idx val="0"/>
          <c:order val="0"/>
          <c:tx>
            <c:strRef>
              <c:f>'Prenatal Care'!$X$26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'Prenatal Care'!$W$27:$W$44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'Prenatal Care'!$X$27:$X$44</c:f>
              <c:numCache>
                <c:formatCode>General</c:formatCode>
                <c:ptCount val="18"/>
                <c:pt idx="0">
                  <c:v>4.5999999999999996</c:v>
                </c:pt>
                <c:pt idx="1">
                  <c:v>3.9</c:v>
                </c:pt>
                <c:pt idx="2">
                  <c:v>1.8</c:v>
                </c:pt>
                <c:pt idx="3">
                  <c:v>1.7</c:v>
                </c:pt>
                <c:pt idx="4">
                  <c:v>3</c:v>
                </c:pt>
                <c:pt idx="5">
                  <c:v>1.5</c:v>
                </c:pt>
                <c:pt idx="6">
                  <c:v>1</c:v>
                </c:pt>
                <c:pt idx="7">
                  <c:v>2.6</c:v>
                </c:pt>
                <c:pt idx="8">
                  <c:v>1.5</c:v>
                </c:pt>
                <c:pt idx="9">
                  <c:v>2.4</c:v>
                </c:pt>
                <c:pt idx="10">
                  <c:v>1.6</c:v>
                </c:pt>
                <c:pt idx="11">
                  <c:v>3.9</c:v>
                </c:pt>
                <c:pt idx="12">
                  <c:v>3</c:v>
                </c:pt>
                <c:pt idx="13">
                  <c:v>6.2</c:v>
                </c:pt>
                <c:pt idx="14">
                  <c:v>10</c:v>
                </c:pt>
                <c:pt idx="15">
                  <c:v>10.8</c:v>
                </c:pt>
                <c:pt idx="16">
                  <c:v>20.8</c:v>
                </c:pt>
                <c:pt idx="17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EF-4E3B-9A88-6FC9022DEEED}"/>
            </c:ext>
          </c:extLst>
        </c:ser>
        <c:ser>
          <c:idx val="1"/>
          <c:order val="1"/>
          <c:tx>
            <c:strRef>
              <c:f>'Prenatal Care'!$Y$26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'Prenatal Care'!$W$27:$W$44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'Prenatal Care'!$Y$27:$Y$44</c:f>
              <c:numCache>
                <c:formatCode>General</c:formatCode>
                <c:ptCount val="18"/>
                <c:pt idx="0">
                  <c:v>3.5</c:v>
                </c:pt>
                <c:pt idx="1">
                  <c:v>3.4</c:v>
                </c:pt>
                <c:pt idx="2">
                  <c:v>2.9</c:v>
                </c:pt>
                <c:pt idx="3">
                  <c:v>2.8</c:v>
                </c:pt>
                <c:pt idx="4">
                  <c:v>4.3</c:v>
                </c:pt>
                <c:pt idx="5">
                  <c:v>5.3</c:v>
                </c:pt>
                <c:pt idx="6">
                  <c:v>5.7</c:v>
                </c:pt>
                <c:pt idx="7">
                  <c:v>6</c:v>
                </c:pt>
                <c:pt idx="8">
                  <c:v>5.8</c:v>
                </c:pt>
                <c:pt idx="9">
                  <c:v>5</c:v>
                </c:pt>
                <c:pt idx="10">
                  <c:v>4.5999999999999996</c:v>
                </c:pt>
                <c:pt idx="11">
                  <c:v>4.4000000000000004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5.3</c:v>
                </c:pt>
                <c:pt idx="15">
                  <c:v>5.5</c:v>
                </c:pt>
                <c:pt idx="16">
                  <c:v>6.1</c:v>
                </c:pt>
                <c:pt idx="17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EF-4E3B-9A88-6FC9022DE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378015"/>
        <c:axId val="1073459247"/>
      </c:lineChart>
      <c:catAx>
        <c:axId val="107337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459247"/>
        <c:crosses val="autoZero"/>
        <c:auto val="1"/>
        <c:lblAlgn val="ctr"/>
        <c:lblOffset val="100"/>
        <c:noMultiLvlLbl val="0"/>
      </c:catAx>
      <c:valAx>
        <c:axId val="107345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</a:t>
                </a:r>
                <a:r>
                  <a:rPr lang="en-US" sz="1200" b="1" baseline="0"/>
                  <a:t> of Births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7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02395659237028"/>
          <c:y val="3.1626866465885299E-2"/>
          <c:w val="0.37768897096768678"/>
          <c:h val="8.4343378605695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4141257621291E-2"/>
          <c:y val="0.14050492343449719"/>
          <c:w val="0.89917843466302216"/>
          <c:h val="0.75682875593677101"/>
        </c:manualLayout>
      </c:layout>
      <c:lineChart>
        <c:grouping val="standard"/>
        <c:varyColors val="0"/>
        <c:ser>
          <c:idx val="0"/>
          <c:order val="0"/>
          <c:tx>
            <c:strRef>
              <c:f>Medicaid!$V$29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Medicaid!$U$30:$U$43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Medicaid!$V$30:$V$43</c:f>
              <c:numCache>
                <c:formatCode>General</c:formatCode>
                <c:ptCount val="14"/>
                <c:pt idx="0">
                  <c:v>53.2</c:v>
                </c:pt>
                <c:pt idx="1">
                  <c:v>67.2</c:v>
                </c:pt>
                <c:pt idx="2">
                  <c:v>66.099999999999994</c:v>
                </c:pt>
                <c:pt idx="3">
                  <c:v>68.8</c:v>
                </c:pt>
                <c:pt idx="4">
                  <c:v>74</c:v>
                </c:pt>
                <c:pt idx="5">
                  <c:v>76</c:v>
                </c:pt>
                <c:pt idx="6">
                  <c:v>66.8</c:v>
                </c:pt>
                <c:pt idx="7">
                  <c:v>73.400000000000006</c:v>
                </c:pt>
                <c:pt idx="8">
                  <c:v>69.3</c:v>
                </c:pt>
                <c:pt idx="9">
                  <c:v>73.3</c:v>
                </c:pt>
                <c:pt idx="10">
                  <c:v>75.400000000000006</c:v>
                </c:pt>
                <c:pt idx="11">
                  <c:v>70</c:v>
                </c:pt>
                <c:pt idx="12">
                  <c:v>68.5</c:v>
                </c:pt>
                <c:pt idx="13">
                  <c:v>73.099999999999994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8-49E3-B2C7-733B2EF5A0A7}"/>
            </c:ext>
          </c:extLst>
        </c:ser>
        <c:ser>
          <c:idx val="1"/>
          <c:order val="1"/>
          <c:tx>
            <c:strRef>
              <c:f>Medicaid!$W$29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Medicaid!$U$30:$U$43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Medicaid!$W$30:$W$43</c:f>
              <c:numCache>
                <c:formatCode>General</c:formatCode>
                <c:ptCount val="14"/>
                <c:pt idx="0">
                  <c:v>36.6</c:v>
                </c:pt>
                <c:pt idx="1">
                  <c:v>44.2</c:v>
                </c:pt>
                <c:pt idx="2">
                  <c:v>43.6</c:v>
                </c:pt>
                <c:pt idx="3">
                  <c:v>42.7</c:v>
                </c:pt>
                <c:pt idx="4">
                  <c:v>44.2</c:v>
                </c:pt>
                <c:pt idx="5">
                  <c:v>47.5</c:v>
                </c:pt>
                <c:pt idx="6">
                  <c:v>48.8</c:v>
                </c:pt>
                <c:pt idx="7">
                  <c:v>49.8</c:v>
                </c:pt>
                <c:pt idx="8">
                  <c:v>51.1</c:v>
                </c:pt>
                <c:pt idx="9">
                  <c:v>51.9</c:v>
                </c:pt>
                <c:pt idx="10">
                  <c:v>49.8</c:v>
                </c:pt>
                <c:pt idx="11">
                  <c:v>48.8</c:v>
                </c:pt>
                <c:pt idx="12">
                  <c:v>48.5</c:v>
                </c:pt>
                <c:pt idx="13">
                  <c:v>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98-49E3-B2C7-733B2EF5A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389999"/>
        <c:axId val="1006072943"/>
      </c:lineChart>
      <c:catAx>
        <c:axId val="111138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072943"/>
        <c:crosses val="autoZero"/>
        <c:auto val="1"/>
        <c:lblAlgn val="ctr"/>
        <c:lblOffset val="100"/>
        <c:noMultiLvlLbl val="0"/>
      </c:catAx>
      <c:valAx>
        <c:axId val="100607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38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03447915647212"/>
          <c:y val="3.4394203895323834E-2"/>
          <c:w val="0.34102537624790868"/>
          <c:h val="7.4159217708414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Obesity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99585485986914E-2"/>
          <c:y val="0.16152293733730272"/>
          <c:w val="0.89614106569117513"/>
          <c:h val="0.73374132036089146"/>
        </c:manualLayout>
      </c:layout>
      <c:lineChart>
        <c:grouping val="standard"/>
        <c:varyColors val="0"/>
        <c:ser>
          <c:idx val="0"/>
          <c:order val="0"/>
          <c:tx>
            <c:strRef>
              <c:f>Weight!$AN$4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Weight!$AM$5:$AM$18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Weight!$AN$5:$AN$18</c:f>
              <c:numCache>
                <c:formatCode>General</c:formatCode>
                <c:ptCount val="14"/>
                <c:pt idx="0">
                  <c:v>31.4</c:v>
                </c:pt>
                <c:pt idx="1">
                  <c:v>24.5</c:v>
                </c:pt>
                <c:pt idx="2">
                  <c:v>22.9</c:v>
                </c:pt>
                <c:pt idx="3">
                  <c:v>28.5</c:v>
                </c:pt>
                <c:pt idx="4">
                  <c:v>29.1</c:v>
                </c:pt>
                <c:pt idx="5">
                  <c:v>27.3</c:v>
                </c:pt>
                <c:pt idx="6">
                  <c:v>34.700000000000003</c:v>
                </c:pt>
                <c:pt idx="7">
                  <c:v>36.6</c:v>
                </c:pt>
                <c:pt idx="8">
                  <c:v>24.4</c:v>
                </c:pt>
                <c:pt idx="9">
                  <c:v>25</c:v>
                </c:pt>
                <c:pt idx="10">
                  <c:v>28.6</c:v>
                </c:pt>
                <c:pt idx="11">
                  <c:v>38.700000000000003</c:v>
                </c:pt>
                <c:pt idx="12">
                  <c:v>34.5</c:v>
                </c:pt>
                <c:pt idx="13">
                  <c:v>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D4-4F8F-AD52-D29CBC18D912}"/>
            </c:ext>
          </c:extLst>
        </c:ser>
        <c:ser>
          <c:idx val="1"/>
          <c:order val="1"/>
          <c:tx>
            <c:strRef>
              <c:f>Weight!$AO$4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Weight!$AM$5:$AM$18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Weight!$AO$5:$AO$18</c:f>
              <c:numCache>
                <c:formatCode>General</c:formatCode>
                <c:ptCount val="14"/>
                <c:pt idx="0">
                  <c:v>18.7</c:v>
                </c:pt>
                <c:pt idx="1">
                  <c:v>19</c:v>
                </c:pt>
                <c:pt idx="2">
                  <c:v>19.100000000000001</c:v>
                </c:pt>
                <c:pt idx="3">
                  <c:v>20</c:v>
                </c:pt>
                <c:pt idx="4">
                  <c:v>20.3</c:v>
                </c:pt>
                <c:pt idx="5">
                  <c:v>20.8</c:v>
                </c:pt>
                <c:pt idx="6">
                  <c:v>21.1</c:v>
                </c:pt>
                <c:pt idx="7">
                  <c:v>21.8</c:v>
                </c:pt>
                <c:pt idx="8">
                  <c:v>21.8</c:v>
                </c:pt>
                <c:pt idx="9">
                  <c:v>22.4</c:v>
                </c:pt>
                <c:pt idx="10">
                  <c:v>22.8</c:v>
                </c:pt>
                <c:pt idx="11">
                  <c:v>23.3</c:v>
                </c:pt>
                <c:pt idx="12">
                  <c:v>24</c:v>
                </c:pt>
                <c:pt idx="1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D4-4F8F-AD52-D29CBC18D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098959"/>
        <c:axId val="835704751"/>
      </c:lineChart>
      <c:catAx>
        <c:axId val="110609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704751"/>
        <c:crosses val="autoZero"/>
        <c:auto val="1"/>
        <c:lblAlgn val="ctr"/>
        <c:lblOffset val="100"/>
        <c:noMultiLvlLbl val="0"/>
      </c:catAx>
      <c:valAx>
        <c:axId val="83570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09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87830884567141"/>
          <c:y val="7.465447800131346E-2"/>
          <c:w val="0.37239013938459203"/>
          <c:h val="7.5654028191971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Overweight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422175791590292E-2"/>
          <c:y val="0.15996804375902762"/>
          <c:w val="0.88269554975711617"/>
          <c:h val="0.73440838205059089"/>
        </c:manualLayout>
      </c:layout>
      <c:lineChart>
        <c:grouping val="standard"/>
        <c:varyColors val="0"/>
        <c:ser>
          <c:idx val="0"/>
          <c:order val="0"/>
          <c:tx>
            <c:strRef>
              <c:f>Weight!$AN$31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Weight!$AM$32:$AM$45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Weight!$AN$32:$AN$45</c:f>
              <c:numCache>
                <c:formatCode>General</c:formatCode>
                <c:ptCount val="14"/>
                <c:pt idx="0">
                  <c:v>27.4</c:v>
                </c:pt>
                <c:pt idx="1">
                  <c:v>29.7</c:v>
                </c:pt>
                <c:pt idx="2">
                  <c:v>24.2</c:v>
                </c:pt>
                <c:pt idx="3">
                  <c:v>27.8</c:v>
                </c:pt>
                <c:pt idx="4">
                  <c:v>25.1</c:v>
                </c:pt>
                <c:pt idx="5">
                  <c:v>26.8</c:v>
                </c:pt>
                <c:pt idx="6">
                  <c:v>20.3</c:v>
                </c:pt>
                <c:pt idx="7">
                  <c:v>27.3</c:v>
                </c:pt>
                <c:pt idx="8">
                  <c:v>28.5</c:v>
                </c:pt>
                <c:pt idx="9">
                  <c:v>30</c:v>
                </c:pt>
                <c:pt idx="10">
                  <c:v>21.4</c:v>
                </c:pt>
                <c:pt idx="11">
                  <c:v>18.3</c:v>
                </c:pt>
                <c:pt idx="12">
                  <c:v>26.9</c:v>
                </c:pt>
                <c:pt idx="13">
                  <c:v>28.8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C3-4EEF-9F35-C53649A2BB2F}"/>
            </c:ext>
          </c:extLst>
        </c:ser>
        <c:ser>
          <c:idx val="1"/>
          <c:order val="1"/>
          <c:tx>
            <c:strRef>
              <c:f>Weight!$AO$31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Weight!$AM$32:$AM$45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Weight!$AO$32:$AO$45</c:f>
              <c:numCache>
                <c:formatCode>General</c:formatCode>
                <c:ptCount val="14"/>
                <c:pt idx="0">
                  <c:v>23.5</c:v>
                </c:pt>
                <c:pt idx="1">
                  <c:v>23.7</c:v>
                </c:pt>
                <c:pt idx="2">
                  <c:v>24</c:v>
                </c:pt>
                <c:pt idx="3">
                  <c:v>24.2</c:v>
                </c:pt>
                <c:pt idx="4">
                  <c:v>24.8</c:v>
                </c:pt>
                <c:pt idx="5">
                  <c:v>24.9</c:v>
                </c:pt>
                <c:pt idx="6">
                  <c:v>25.2</c:v>
                </c:pt>
                <c:pt idx="7">
                  <c:v>25.1</c:v>
                </c:pt>
                <c:pt idx="8">
                  <c:v>25.2</c:v>
                </c:pt>
                <c:pt idx="9">
                  <c:v>25.7</c:v>
                </c:pt>
                <c:pt idx="10">
                  <c:v>25.7</c:v>
                </c:pt>
                <c:pt idx="11">
                  <c:v>26.1</c:v>
                </c:pt>
                <c:pt idx="12">
                  <c:v>26.3</c:v>
                </c:pt>
                <c:pt idx="13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C3-4EEF-9F35-C53649A2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097759"/>
        <c:axId val="835703919"/>
      </c:lineChart>
      <c:catAx>
        <c:axId val="110609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703919"/>
        <c:crosses val="autoZero"/>
        <c:auto val="1"/>
        <c:lblAlgn val="ctr"/>
        <c:lblOffset val="100"/>
        <c:noMultiLvlLbl val="0"/>
      </c:catAx>
      <c:valAx>
        <c:axId val="835703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Rates</a:t>
                </a:r>
              </a:p>
            </c:rich>
          </c:tx>
          <c:layout>
            <c:manualLayout>
              <c:xMode val="edge"/>
              <c:yMode val="edge"/>
              <c:x val="1.1369546818230672E-2"/>
              <c:y val="0.42041594088944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09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60739268689592"/>
          <c:y val="8.702568569623767E-2"/>
          <c:w val="0.37413981883064856"/>
          <c:h val="8.0909037872722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6438416183669"/>
          <c:y val="9.3737361808655148E-2"/>
          <c:w val="0.87125771440732069"/>
          <c:h val="0.81552039252106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WIC!$M$4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WIC!$L$5:$L$22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WIC!$M$5:$M$22</c:f>
              <c:numCache>
                <c:formatCode>General</c:formatCode>
                <c:ptCount val="18"/>
                <c:pt idx="0">
                  <c:v>69.3</c:v>
                </c:pt>
                <c:pt idx="1">
                  <c:v>63.5</c:v>
                </c:pt>
                <c:pt idx="2">
                  <c:v>65.5</c:v>
                </c:pt>
                <c:pt idx="3">
                  <c:v>72.400000000000006</c:v>
                </c:pt>
                <c:pt idx="4">
                  <c:v>64.5</c:v>
                </c:pt>
                <c:pt idx="5">
                  <c:v>66.400000000000006</c:v>
                </c:pt>
                <c:pt idx="6">
                  <c:v>70.400000000000006</c:v>
                </c:pt>
                <c:pt idx="7">
                  <c:v>66.3</c:v>
                </c:pt>
                <c:pt idx="8">
                  <c:v>75.3</c:v>
                </c:pt>
                <c:pt idx="9">
                  <c:v>78.900000000000006</c:v>
                </c:pt>
                <c:pt idx="10">
                  <c:v>95.8</c:v>
                </c:pt>
                <c:pt idx="11">
                  <c:v>67.2</c:v>
                </c:pt>
                <c:pt idx="12">
                  <c:v>61.3</c:v>
                </c:pt>
                <c:pt idx="13">
                  <c:v>60.2</c:v>
                </c:pt>
                <c:pt idx="14">
                  <c:v>61.5</c:v>
                </c:pt>
                <c:pt idx="15">
                  <c:v>64.900000000000006</c:v>
                </c:pt>
                <c:pt idx="16">
                  <c:v>59.7</c:v>
                </c:pt>
                <c:pt idx="17">
                  <c:v>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6-4AD4-B774-A477BA4DE70F}"/>
            </c:ext>
          </c:extLst>
        </c:ser>
        <c:ser>
          <c:idx val="1"/>
          <c:order val="1"/>
          <c:tx>
            <c:strRef>
              <c:f>WIC!$N$4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WIC!$L$5:$L$22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WIC!$N$5:$N$22</c:f>
              <c:numCache>
                <c:formatCode>General</c:formatCode>
                <c:ptCount val="18"/>
                <c:pt idx="0">
                  <c:v>65.7</c:v>
                </c:pt>
                <c:pt idx="1">
                  <c:v>57</c:v>
                </c:pt>
                <c:pt idx="2">
                  <c:v>59.8</c:v>
                </c:pt>
                <c:pt idx="3">
                  <c:v>60.7</c:v>
                </c:pt>
                <c:pt idx="4">
                  <c:v>64.3</c:v>
                </c:pt>
                <c:pt idx="5">
                  <c:v>67.3</c:v>
                </c:pt>
                <c:pt idx="6">
                  <c:v>64.2</c:v>
                </c:pt>
                <c:pt idx="7">
                  <c:v>64.2</c:v>
                </c:pt>
                <c:pt idx="8">
                  <c:v>76.900000000000006</c:v>
                </c:pt>
                <c:pt idx="9">
                  <c:v>83.9</c:v>
                </c:pt>
                <c:pt idx="10">
                  <c:v>83.8</c:v>
                </c:pt>
                <c:pt idx="11">
                  <c:v>84.6</c:v>
                </c:pt>
                <c:pt idx="12">
                  <c:v>80.400000000000006</c:v>
                </c:pt>
                <c:pt idx="13">
                  <c:v>83.8</c:v>
                </c:pt>
                <c:pt idx="14">
                  <c:v>83.3</c:v>
                </c:pt>
                <c:pt idx="15">
                  <c:v>74.7</c:v>
                </c:pt>
                <c:pt idx="16">
                  <c:v>72.2</c:v>
                </c:pt>
                <c:pt idx="17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6-4AD4-B774-A477BA4DE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0800671"/>
        <c:axId val="1949863487"/>
      </c:barChart>
      <c:catAx>
        <c:axId val="20008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863487"/>
        <c:crosses val="autoZero"/>
        <c:auto val="1"/>
        <c:lblAlgn val="ctr"/>
        <c:lblOffset val="100"/>
        <c:noMultiLvlLbl val="0"/>
      </c:catAx>
      <c:valAx>
        <c:axId val="194986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Percemt</a:t>
                </a:r>
                <a:r>
                  <a:rPr lang="en-US" sz="1400" b="1" baseline="0"/>
                  <a:t> Served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8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61950185479596"/>
          <c:y val="2.4242166643802861E-2"/>
          <c:w val="0.34711398754011075"/>
          <c:h val="8.1889753358497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164A-ED95-400F-A47B-A1A6E9A9F0D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B10E-610C-4CB4-8CA2-EDE3462E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562CF-55B7-4D3E-8525-F9D07461E0B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E9D5-0703-461E-BA24-C0312C04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464024"/>
            <a:ext cx="12242042" cy="611419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-13648" y="3220868"/>
            <a:ext cx="12242043" cy="2593073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407146"/>
            <a:ext cx="9966960" cy="1642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303604"/>
            <a:ext cx="8767860" cy="5645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4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04212"/>
            <a:ext cx="11369842" cy="4299284"/>
          </a:xfrm>
        </p:spPr>
        <p:txBody>
          <a:bodyPr/>
          <a:lstStyle>
            <a:lvl1pPr marL="336550" indent="-290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1pPr>
            <a:lvl2pPr marL="57785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/>
            </a:lvl2pPr>
            <a:lvl3pPr marL="85090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/>
            </a:lvl3pPr>
            <a:lvl4pPr marL="109061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/>
            </a:lvl4pPr>
            <a:lvl5pPr marL="1379538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95" y="112522"/>
            <a:ext cx="1059062" cy="1315003"/>
            <a:chOff x="263236" y="3491345"/>
            <a:chExt cx="1662545" cy="2064328"/>
          </a:xfrm>
        </p:grpSpPr>
        <p:sp>
          <p:nvSpPr>
            <p:cNvPr id="13" name="Rectangle 12"/>
            <p:cNvSpPr/>
            <p:nvPr/>
          </p:nvSpPr>
          <p:spPr>
            <a:xfrm>
              <a:off x="263236" y="3491345"/>
              <a:ext cx="1662545" cy="206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1" y="3593957"/>
              <a:ext cx="1438275" cy="19145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4" y="112295"/>
            <a:ext cx="1076423" cy="1377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58EFA-9DCC-451A-9398-28B319C3B931}"/>
              </a:ext>
            </a:extLst>
          </p:cNvPr>
          <p:cNvSpPr/>
          <p:nvPr userDrawn="1"/>
        </p:nvSpPr>
        <p:spPr>
          <a:xfrm>
            <a:off x="11758863" y="6436042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E38E5AF-355D-4501-A97F-FCA807DAE024}" type="slidenum">
              <a:rPr lang="en-US" sz="1050" smtClean="0">
                <a:solidFill>
                  <a:schemeClr val="tx1"/>
                </a:solidFill>
              </a:rPr>
              <a:pPr/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" y="256674"/>
            <a:ext cx="11693959" cy="634832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40631" y="1807048"/>
            <a:ext cx="11678653" cy="2283689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737" y="2101279"/>
            <a:ext cx="10840452" cy="135636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8" y="3576638"/>
            <a:ext cx="10839450" cy="770773"/>
          </a:xfrm>
        </p:spPr>
        <p:txBody>
          <a:bodyPr>
            <a:normAutofit/>
          </a:bodyPr>
          <a:lstStyle>
            <a:lvl1pPr marL="4572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2068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6EF8C-3D3D-449E-88C6-3FCEDAC07EFB}"/>
              </a:ext>
            </a:extLst>
          </p:cNvPr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E77899-CC25-47E0-8DEF-64368572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C8070-A65B-421F-AEF3-9B6AD4C2625B}"/>
              </a:ext>
            </a:extLst>
          </p:cNvPr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38E5AF-355D-4501-A97F-FCA807DA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  <p:sldLayoutId id="2147483817" r:id="rId4"/>
    <p:sldLayoutId id="21474838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AND CHILD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3207673"/>
            <a:ext cx="10839450" cy="369720"/>
          </a:xfrm>
        </p:spPr>
        <p:txBody>
          <a:bodyPr/>
          <a:lstStyle/>
          <a:p>
            <a:r>
              <a:rPr lang="en-US" dirty="0"/>
              <a:t>Data Source:  DOH Florida CHARTS, Healthy Start Coalition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94701" y="3179821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BFA8055-D8BE-4DE6-BC80-8F60E02E87BB}"/>
              </a:ext>
            </a:extLst>
          </p:cNvPr>
          <p:cNvSpPr txBox="1"/>
          <p:nvPr/>
        </p:nvSpPr>
        <p:spPr>
          <a:xfrm>
            <a:off x="552893" y="5879017"/>
            <a:ext cx="1132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developed by:  Pam Beck, Operations Manager, Department of Health-Madison</a:t>
            </a:r>
          </a:p>
          <a:p>
            <a:r>
              <a:rPr lang="en-US" dirty="0"/>
              <a:t>Presented by:  Kimberly Albritton, Administrator, Department of Health-Madison or Donna Hagan, Healthy Start</a:t>
            </a:r>
          </a:p>
        </p:txBody>
      </p:sp>
    </p:spTree>
    <p:extLst>
      <p:ext uri="{BB962C8B-B14F-4D97-AF65-F5344CB8AC3E}">
        <p14:creationId xmlns:p14="http://schemas.microsoft.com/office/powerpoint/2010/main" val="98584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89856"/>
            <a:ext cx="10519125" cy="889765"/>
          </a:xfrm>
        </p:spPr>
        <p:txBody>
          <a:bodyPr>
            <a:noAutofit/>
          </a:bodyPr>
          <a:lstStyle/>
          <a:p>
            <a:r>
              <a:rPr lang="en-US" sz="3200" dirty="0"/>
              <a:t>Percentage of Total Births to Mothers </a:t>
            </a:r>
            <a:br>
              <a:rPr lang="en-US" sz="3200" dirty="0"/>
            </a:br>
            <a:r>
              <a:rPr lang="en-US" sz="3200" dirty="0"/>
              <a:t>With 3</a:t>
            </a:r>
            <a:r>
              <a:rPr lang="en-US" sz="3200" baseline="30000" dirty="0"/>
              <a:t>rd</a:t>
            </a:r>
            <a:r>
              <a:rPr lang="en-US" sz="3200" dirty="0"/>
              <a:t> Trimester Prenatal Care or No Prenatal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06" y="1531785"/>
            <a:ext cx="5622480" cy="47639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data are being evaluated for accuracy by comparing health department and Healthy Start client data to data collected by birth clerks at the delivering facility</a:t>
            </a:r>
          </a:p>
          <a:p>
            <a:r>
              <a:rPr lang="en-US" dirty="0"/>
              <a:t>The state graphic shows that the areas being serviced by Tallahassee hospitals have the lowest prenatal care and the lowest breastfeeding initiation rates in the state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C3D0FF-EED0-4EEB-8884-E82D4265FED6}"/>
              </a:ext>
            </a:extLst>
          </p:cNvPr>
          <p:cNvGrpSpPr/>
          <p:nvPr/>
        </p:nvGrpSpPr>
        <p:grpSpPr>
          <a:xfrm>
            <a:off x="6407202" y="1379621"/>
            <a:ext cx="5263139" cy="4241933"/>
            <a:chOff x="3066473" y="987292"/>
            <a:chExt cx="5263139" cy="42419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E0DBCF-7813-494C-884E-D9BEC1E3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37" b="99471" l="0" r="9893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473" y="987292"/>
              <a:ext cx="5263139" cy="42419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4B1CF2-5D5A-4A3D-96FF-8921F14A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09361" y="2464782"/>
              <a:ext cx="895350" cy="93345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2C55E-325F-45A2-A6BC-B3B03E4537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8542" l="1261" r="985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5182" y="4186420"/>
            <a:ext cx="3220516" cy="2320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3DE38F-13CF-4EF0-AAFF-181D532F5275}"/>
              </a:ext>
            </a:extLst>
          </p:cNvPr>
          <p:cNvSpPr txBox="1"/>
          <p:nvPr/>
        </p:nvSpPr>
        <p:spPr>
          <a:xfrm>
            <a:off x="7882573" y="4977421"/>
            <a:ext cx="54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A5FEF-96B1-4E0E-8FDD-A9FB29732C71}"/>
              </a:ext>
            </a:extLst>
          </p:cNvPr>
          <p:cNvSpPr txBox="1"/>
          <p:nvPr/>
        </p:nvSpPr>
        <p:spPr>
          <a:xfrm>
            <a:off x="8745235" y="5214661"/>
            <a:ext cx="77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1103.02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BCAB8-C34F-43F0-8985-EAABE30A5310}"/>
              </a:ext>
            </a:extLst>
          </p:cNvPr>
          <p:cNvSpPr txBox="1"/>
          <p:nvPr/>
        </p:nvSpPr>
        <p:spPr>
          <a:xfrm>
            <a:off x="8971184" y="4366031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1101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06AEF-BB47-421D-9E1F-9F224E6F3335}"/>
              </a:ext>
            </a:extLst>
          </p:cNvPr>
          <p:cNvSpPr txBox="1"/>
          <p:nvPr/>
        </p:nvSpPr>
        <p:spPr>
          <a:xfrm>
            <a:off x="8902913" y="4882679"/>
            <a:ext cx="772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1103.01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C8409-FA5D-408F-9739-285F7D88ECFB}"/>
              </a:ext>
            </a:extLst>
          </p:cNvPr>
          <p:cNvSpPr txBox="1"/>
          <p:nvPr/>
        </p:nvSpPr>
        <p:spPr>
          <a:xfrm>
            <a:off x="9202883" y="5801165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1104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00DA36-6563-4C29-9C01-E12DACE57950}"/>
              </a:ext>
            </a:extLst>
          </p:cNvPr>
          <p:cNvCxnSpPr>
            <a:cxnSpLocks/>
          </p:cNvCxnSpPr>
          <p:nvPr/>
        </p:nvCxnSpPr>
        <p:spPr>
          <a:xfrm flipV="1">
            <a:off x="6273716" y="4948422"/>
            <a:ext cx="1994073" cy="18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D37D7A-DCD2-46A0-857A-D57ADB4ED4E5}"/>
              </a:ext>
            </a:extLst>
          </p:cNvPr>
          <p:cNvCxnSpPr>
            <a:cxnSpLocks/>
          </p:cNvCxnSpPr>
          <p:nvPr/>
        </p:nvCxnSpPr>
        <p:spPr>
          <a:xfrm>
            <a:off x="6250069" y="5137150"/>
            <a:ext cx="3001516" cy="39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A28CEB-26A2-4D6D-9AE4-8F0468B6F837}"/>
              </a:ext>
            </a:extLst>
          </p:cNvPr>
          <p:cNvSpPr txBox="1"/>
          <p:nvPr/>
        </p:nvSpPr>
        <p:spPr>
          <a:xfrm>
            <a:off x="5638592" y="4458536"/>
            <a:ext cx="2050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Highest percent of</a:t>
            </a:r>
          </a:p>
          <a:p>
            <a:r>
              <a:rPr lang="en-US" sz="1600" b="1" dirty="0"/>
              <a:t>late or no prenatal care</a:t>
            </a:r>
          </a:p>
          <a:p>
            <a:r>
              <a:rPr lang="en-US" sz="1600" b="1" dirty="0"/>
              <a:t>2013-2017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7DDC340-1577-4FC8-BB6F-63AFDE4D7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7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F6F2-4650-4515-87CA-865B7E62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Births Covered by Medicaid</a:t>
            </a:r>
            <a:br>
              <a:rPr lang="en-US" dirty="0"/>
            </a:br>
            <a:r>
              <a:rPr lang="en-US" dirty="0"/>
              <a:t>2004-2017,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ECAB-A4A6-4078-9240-6C1FF850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160753" cy="42992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2017, the percent of births covered by Medicaid in Madison County was 25% higher than the percent of births for Florida</a:t>
            </a:r>
          </a:p>
          <a:p>
            <a:pPr marL="46037" indent="0">
              <a:buNone/>
            </a:pPr>
            <a:endParaRPr lang="en-US" dirty="0"/>
          </a:p>
          <a:p>
            <a:pPr marL="46037" indent="0" algn="ctr">
              <a:buNone/>
            </a:pPr>
            <a:r>
              <a:rPr lang="en-US" dirty="0"/>
              <a:t>Madison 2010-2017 (73% overall)</a:t>
            </a:r>
          </a:p>
          <a:p>
            <a:r>
              <a:rPr lang="en-US" dirty="0"/>
              <a:t>65% of White NH Births</a:t>
            </a:r>
          </a:p>
          <a:p>
            <a:r>
              <a:rPr lang="en-US" dirty="0"/>
              <a:t>86% of Black NH Births</a:t>
            </a:r>
          </a:p>
          <a:p>
            <a:r>
              <a:rPr lang="en-US" dirty="0"/>
              <a:t>20% of Hispanic Births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642B88-D811-4EF9-B539-C188E2C3F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464533"/>
              </p:ext>
            </p:extLst>
          </p:nvPr>
        </p:nvGraphicFramePr>
        <p:xfrm>
          <a:off x="5549774" y="1747319"/>
          <a:ext cx="6046135" cy="415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F0E679E-1F63-46EF-B93B-9F3BD1CBC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3E6D-050E-4FFF-BDDB-E5086804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 Overweight or Obese at the</a:t>
            </a:r>
            <a:br>
              <a:rPr lang="en-US" dirty="0"/>
            </a:br>
            <a:r>
              <a:rPr lang="en-US" dirty="0"/>
              <a:t>Time of Pregnancy, 2004-2017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864D07-EAB5-4C44-9148-A24475E1A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340339"/>
              </p:ext>
            </p:extLst>
          </p:nvPr>
        </p:nvGraphicFramePr>
        <p:xfrm>
          <a:off x="308874" y="1641887"/>
          <a:ext cx="5708663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4242CB-CBC2-4276-806A-62B2045BF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95813"/>
              </p:ext>
            </p:extLst>
          </p:nvPr>
        </p:nvGraphicFramePr>
        <p:xfrm>
          <a:off x="6096001" y="1641888"/>
          <a:ext cx="5787126" cy="425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5A67AA5-FCEA-40CF-A3B9-C91319CCD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8D86-9C5C-4C2C-93EC-DE224F40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WIC </a:t>
            </a:r>
            <a:r>
              <a:rPr lang="en-US" dirty="0" err="1"/>
              <a:t>Eligibles</a:t>
            </a:r>
            <a:r>
              <a:rPr lang="en-US" dirty="0"/>
              <a:t> Served, 2000-2017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CA5EA-7CEA-4552-9754-B4D2F930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052112" cy="4425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Madison County’s percent of WIC eligible women served in 2017 was 60.7%, compared to 69.3% for Florida</a:t>
            </a:r>
          </a:p>
          <a:p>
            <a:r>
              <a:rPr lang="en-US" dirty="0"/>
              <a:t>The highest percentage attained was 95% in 2010.</a:t>
            </a:r>
          </a:p>
          <a:p>
            <a:r>
              <a:rPr lang="en-US" dirty="0"/>
              <a:t>Further study of location of WIC eligible women in Madison County versus WIC service location will be performed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9D658A6-7EF0-49DD-8EE9-BF0BFBF1A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102659"/>
              </p:ext>
            </p:extLst>
          </p:nvPr>
        </p:nvGraphicFramePr>
        <p:xfrm>
          <a:off x="5699011" y="1684124"/>
          <a:ext cx="6103968" cy="418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05CDEF9-A452-4D6F-91AA-946E6428D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CD89-BBAA-4CA4-854B-168BA835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Deliveries by C-Section</a:t>
            </a:r>
            <a:br>
              <a:rPr lang="en-US" dirty="0"/>
            </a:br>
            <a:r>
              <a:rPr lang="en-US" dirty="0"/>
              <a:t>2000-2017,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5F015-41E9-4083-BE12-362C3554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67" y="1622429"/>
            <a:ext cx="5178860" cy="4455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percent of deliveries by C-section are lower for Madison County than the state of Florida</a:t>
            </a:r>
          </a:p>
          <a:p>
            <a:r>
              <a:rPr lang="en-US" dirty="0"/>
              <a:t>In 2017, 32.6% of deliveries were via C-section in Madison County and 37.2% for Florida</a:t>
            </a:r>
          </a:p>
          <a:p>
            <a:endParaRPr lang="en-US" dirty="0"/>
          </a:p>
          <a:p>
            <a:pPr marL="46037" indent="0" algn="ctr">
              <a:buNone/>
            </a:pPr>
            <a:r>
              <a:rPr lang="en-US" dirty="0"/>
              <a:t>Madison 2010-2017 (32% overall)</a:t>
            </a:r>
          </a:p>
          <a:p>
            <a:r>
              <a:rPr lang="en-US" dirty="0"/>
              <a:t>34% of White NH Births</a:t>
            </a:r>
          </a:p>
          <a:p>
            <a:r>
              <a:rPr lang="en-US" dirty="0"/>
              <a:t>32% of Black NH Births</a:t>
            </a:r>
          </a:p>
          <a:p>
            <a:r>
              <a:rPr lang="en-US" dirty="0"/>
              <a:t>31% of Hispanic Births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7C73D4-5897-4F96-84AC-463E8476A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820091"/>
              </p:ext>
            </p:extLst>
          </p:nvPr>
        </p:nvGraphicFramePr>
        <p:xfrm>
          <a:off x="5676524" y="1667586"/>
          <a:ext cx="6044197" cy="445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D662916-1C75-4DBF-85E5-52217B0E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0" y="5937351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7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598C-1884-4397-9637-F8A8B6BE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Births with Inter-Pregnancy Interval </a:t>
            </a:r>
            <a:br>
              <a:rPr lang="en-US" sz="4200" dirty="0"/>
            </a:br>
            <a:r>
              <a:rPr lang="en-US" sz="4200" dirty="0"/>
              <a:t>&lt; 18 Months,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1430-34EC-41CC-984D-AD085D42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124539" cy="47514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annual percent of repeat births with less than 18 months between pregnancies in Madison County is close to the state of Florida</a:t>
            </a:r>
          </a:p>
          <a:p>
            <a:pPr marL="46037" indent="0" algn="ctr">
              <a:buNone/>
            </a:pPr>
            <a:br>
              <a:rPr lang="en-US" b="1" dirty="0"/>
            </a:br>
            <a:r>
              <a:rPr lang="en-US" b="1" dirty="0"/>
              <a:t>Madison Data for 2017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40% of repeat births to White, non-Hispanic mothers</a:t>
            </a:r>
          </a:p>
          <a:p>
            <a:r>
              <a:rPr lang="en-US" dirty="0"/>
              <a:t>34% of repeat births to Black, non-Hispanic mothers</a:t>
            </a:r>
          </a:p>
          <a:p>
            <a:r>
              <a:rPr lang="en-US" dirty="0"/>
              <a:t>0% of repeat births to Hispanic mothers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360C41-7DA7-42B7-B11E-72AFFD2F4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980560"/>
              </p:ext>
            </p:extLst>
          </p:nvPr>
        </p:nvGraphicFramePr>
        <p:xfrm>
          <a:off x="5734919" y="1547767"/>
          <a:ext cx="5985802" cy="429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41ADEFB-7217-4EBD-BD45-1835B53F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5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598C-1884-4397-9637-F8A8B6BE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 fontScale="90000"/>
          </a:bodyPr>
          <a:lstStyle/>
          <a:p>
            <a:r>
              <a:rPr lang="en-US" dirty="0"/>
              <a:t>Births with Inter-Pregnancy Interval </a:t>
            </a:r>
            <a:br>
              <a:rPr lang="en-US" dirty="0"/>
            </a:br>
            <a:r>
              <a:rPr lang="en-US" dirty="0"/>
              <a:t>&lt; 18 Months,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1430-34EC-41CC-984D-AD085D423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489446" cy="4588358"/>
          </a:xfrm>
        </p:spPr>
        <p:txBody>
          <a:bodyPr>
            <a:normAutofit fontScale="92500" lnSpcReduction="10000"/>
          </a:bodyPr>
          <a:lstStyle/>
          <a:p>
            <a:pPr marL="46037" indent="0" algn="ctr">
              <a:buNone/>
            </a:pPr>
            <a:r>
              <a:rPr lang="en-US" dirty="0"/>
              <a:t>Madison 2010-2017</a:t>
            </a:r>
          </a:p>
          <a:p>
            <a:r>
              <a:rPr lang="en-US" dirty="0"/>
              <a:t>Madison Total = 291 of 803 total births, or 36% &lt; 18 months apart</a:t>
            </a:r>
          </a:p>
          <a:p>
            <a:r>
              <a:rPr lang="en-US" dirty="0"/>
              <a:t>160, or 40%, of the 405 births to White, non-Hispanic women were &lt;18 months apart</a:t>
            </a:r>
          </a:p>
          <a:p>
            <a:r>
              <a:rPr lang="en-US" dirty="0"/>
              <a:t>115, or 32%, of the 363 births to Black, non-Hispanic women were &lt;18 months apart </a:t>
            </a:r>
          </a:p>
          <a:p>
            <a:r>
              <a:rPr lang="en-US" dirty="0"/>
              <a:t>16, or 46%, of the 35 births to Hispanic women were &lt; 18 months apart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EB8F1-3252-4D45-A9B6-57689ADF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" b="100000" l="840" r="974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2499" y="2142411"/>
            <a:ext cx="4740061" cy="3335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8F20B3-77C7-4FF4-ADDA-C729B86A009E}"/>
              </a:ext>
            </a:extLst>
          </p:cNvPr>
          <p:cNvSpPr txBox="1"/>
          <p:nvPr/>
        </p:nvSpPr>
        <p:spPr>
          <a:xfrm>
            <a:off x="8065447" y="3441062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7B0037-E41F-47B1-B4B8-32F5DF88AD0D}"/>
              </a:ext>
            </a:extLst>
          </p:cNvPr>
          <p:cNvSpPr txBox="1"/>
          <p:nvPr/>
        </p:nvSpPr>
        <p:spPr>
          <a:xfrm>
            <a:off x="9136409" y="3700161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3E987-55C2-4509-9BCF-7A205A2939EA}"/>
              </a:ext>
            </a:extLst>
          </p:cNvPr>
          <p:cNvSpPr txBox="1"/>
          <p:nvPr/>
        </p:nvSpPr>
        <p:spPr>
          <a:xfrm>
            <a:off x="9426477" y="243630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84AAC-DDEA-490C-9742-F443E708A432}"/>
              </a:ext>
            </a:extLst>
          </p:cNvPr>
          <p:cNvSpPr txBox="1"/>
          <p:nvPr/>
        </p:nvSpPr>
        <p:spPr>
          <a:xfrm>
            <a:off x="9518987" y="3190223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BDDBA-509D-42DC-875E-E6B1E39D7E2C}"/>
              </a:ext>
            </a:extLst>
          </p:cNvPr>
          <p:cNvSpPr txBox="1"/>
          <p:nvPr/>
        </p:nvSpPr>
        <p:spPr>
          <a:xfrm>
            <a:off x="9804642" y="44046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B7A833-0ADB-4DBC-9C69-7626BFD688C8}"/>
              </a:ext>
            </a:extLst>
          </p:cNvPr>
          <p:cNvCxnSpPr>
            <a:cxnSpLocks/>
          </p:cNvCxnSpPr>
          <p:nvPr/>
        </p:nvCxnSpPr>
        <p:spPr>
          <a:xfrm flipV="1">
            <a:off x="7152405" y="4100348"/>
            <a:ext cx="1240325" cy="148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0C8D84-070A-45E8-9B3D-7A173D62171F}"/>
              </a:ext>
            </a:extLst>
          </p:cNvPr>
          <p:cNvCxnSpPr>
            <a:cxnSpLocks/>
          </p:cNvCxnSpPr>
          <p:nvPr/>
        </p:nvCxnSpPr>
        <p:spPr>
          <a:xfrm flipV="1">
            <a:off x="7152405" y="4006425"/>
            <a:ext cx="2634558" cy="1579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3A59DD-DAF5-44A1-8458-1D9910F082B8}"/>
              </a:ext>
            </a:extLst>
          </p:cNvPr>
          <p:cNvSpPr txBox="1"/>
          <p:nvPr/>
        </p:nvSpPr>
        <p:spPr>
          <a:xfrm>
            <a:off x="5925642" y="5013202"/>
            <a:ext cx="171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Highest percent of births with interval </a:t>
            </a:r>
          </a:p>
          <a:p>
            <a:r>
              <a:rPr lang="en-US" sz="1600" b="1" dirty="0"/>
              <a:t>&lt; 18 months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574171-879E-41F2-B8BA-AE5602166D09}"/>
              </a:ext>
            </a:extLst>
          </p:cNvPr>
          <p:cNvSpPr txBox="1"/>
          <p:nvPr/>
        </p:nvSpPr>
        <p:spPr>
          <a:xfrm>
            <a:off x="6512669" y="1495329"/>
            <a:ext cx="4795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Births with &lt;18 Month Interval by Census Tract</a:t>
            </a:r>
          </a:p>
          <a:p>
            <a:pPr algn="ctr"/>
            <a:r>
              <a:rPr lang="en-US" b="1" dirty="0"/>
              <a:t>2013-2017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B1FDEB-8E10-4198-8E86-C048933FB693}"/>
              </a:ext>
            </a:extLst>
          </p:cNvPr>
          <p:cNvSpPr txBox="1"/>
          <p:nvPr/>
        </p:nvSpPr>
        <p:spPr>
          <a:xfrm>
            <a:off x="2120867" y="6219324"/>
            <a:ext cx="7225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Denominators are the number of women giving birth for the second or greater time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0737FF7-511B-4EA7-9956-88F6D2479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089E-A2CA-4001-90B5-E77AF588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Percent of Mothers Who Initiate</a:t>
            </a:r>
            <a:br>
              <a:rPr lang="en-US" sz="4000" dirty="0"/>
            </a:br>
            <a:r>
              <a:rPr lang="en-US" sz="4000" dirty="0"/>
              <a:t>Breastfeeding,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5A16-4038-419F-9A45-EFE9716A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332769" cy="4299284"/>
          </a:xfrm>
        </p:spPr>
        <p:txBody>
          <a:bodyPr/>
          <a:lstStyle/>
          <a:p>
            <a:pPr marL="46037" indent="0" algn="ctr">
              <a:buNone/>
            </a:pPr>
            <a:r>
              <a:rPr lang="en-US" dirty="0"/>
              <a:t>Madison 2010-2017 (61% overall)</a:t>
            </a:r>
          </a:p>
          <a:p>
            <a:r>
              <a:rPr lang="en-US" dirty="0"/>
              <a:t>73% of White NH Women initiated breastfeeding during the time frame, followed by 46% of Black NH Women and 71% of Hispanic Women</a:t>
            </a:r>
          </a:p>
          <a:p>
            <a:r>
              <a:rPr lang="en-US" dirty="0"/>
              <a:t>These data are also being compared for accuracy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755DEF-0548-4529-81B5-41E7CC904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085809"/>
              </p:ext>
            </p:extLst>
          </p:nvPr>
        </p:nvGraphicFramePr>
        <p:xfrm>
          <a:off x="5721790" y="1711105"/>
          <a:ext cx="6098519" cy="401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559551F-1669-4609-B5CF-BEA5B9B7B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Births to Mothers Ages 15-19</a:t>
            </a:r>
            <a:br>
              <a:rPr lang="en-US" dirty="0"/>
            </a:br>
            <a:r>
              <a:rPr lang="en-US" dirty="0"/>
              <a:t>(2010 –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9" y="1711105"/>
            <a:ext cx="6577263" cy="3463376"/>
          </a:xfrm>
        </p:spPr>
        <p:txBody>
          <a:bodyPr>
            <a:noAutofit/>
          </a:bodyPr>
          <a:lstStyle/>
          <a:p>
            <a:r>
              <a:rPr lang="en-US" dirty="0"/>
              <a:t>There were 17 births in 2016 and 11 in 2017 to mothers ages 15-19</a:t>
            </a:r>
          </a:p>
          <a:p>
            <a:r>
              <a:rPr lang="en-US" dirty="0"/>
              <a:t>There were no births to mothers under the age of 15 in 2016 or 2017</a:t>
            </a:r>
          </a:p>
          <a:p>
            <a:r>
              <a:rPr lang="en-US" dirty="0"/>
              <a:t>The majority of births were to mothers ages 18-19 for both years; 88% in 2016 and 73% in 2017</a:t>
            </a:r>
          </a:p>
          <a:p>
            <a:endParaRPr lang="en-US" dirty="0"/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9C019E0F-DB76-4264-B2A0-B8214802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912260"/>
              </p:ext>
            </p:extLst>
          </p:nvPr>
        </p:nvGraphicFramePr>
        <p:xfrm>
          <a:off x="541424" y="1836920"/>
          <a:ext cx="4343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18539147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68034247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413725963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179290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&lt;=14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98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7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79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6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2013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6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1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73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2017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36169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5E4E477-FE59-4E92-B2B7-51D36C94A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4D5B-5A2A-4A0A-8C47-BA3F8D4F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Births to Mothers Less Than Age 20</a:t>
            </a:r>
            <a:br>
              <a:rPr lang="en-US" dirty="0"/>
            </a:br>
            <a:r>
              <a:rPr lang="en-US" dirty="0"/>
              <a:t>2013-2017, Madison County Census 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8355-13C6-4ED3-8349-C8F8FE31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5034005" cy="4299284"/>
          </a:xfrm>
        </p:spPr>
        <p:txBody>
          <a:bodyPr/>
          <a:lstStyle/>
          <a:p>
            <a:pPr marL="46037" indent="0" algn="ctr">
              <a:buNone/>
            </a:pPr>
            <a:r>
              <a:rPr lang="en-US" b="1" dirty="0"/>
              <a:t>2010-2017 Madison County</a:t>
            </a:r>
          </a:p>
          <a:p>
            <a:r>
              <a:rPr lang="en-US" dirty="0"/>
              <a:t>There were 142 births to mothers ages &lt;20 during this time frame</a:t>
            </a:r>
          </a:p>
          <a:p>
            <a:r>
              <a:rPr lang="en-US" dirty="0"/>
              <a:t>44% were White, non-Hispanic</a:t>
            </a:r>
          </a:p>
          <a:p>
            <a:r>
              <a:rPr lang="en-US" dirty="0"/>
              <a:t>53% were Black, non-Hispanic</a:t>
            </a:r>
          </a:p>
          <a:p>
            <a:r>
              <a:rPr lang="en-US" dirty="0"/>
              <a:t>3% were Hispanic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B6A49-C093-46DA-B55C-E80EE830ECC6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953" y="2238610"/>
            <a:ext cx="4601210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FC4A6-6DD5-4A9A-ACA1-36F30BBC2C16}"/>
              </a:ext>
            </a:extLst>
          </p:cNvPr>
          <p:cNvSpPr txBox="1"/>
          <p:nvPr/>
        </p:nvSpPr>
        <p:spPr>
          <a:xfrm>
            <a:off x="7603721" y="3495173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10F50-46BE-42DD-81BB-A679A9AD9B31}"/>
              </a:ext>
            </a:extLst>
          </p:cNvPr>
          <p:cNvSpPr txBox="1"/>
          <p:nvPr/>
        </p:nvSpPr>
        <p:spPr>
          <a:xfrm>
            <a:off x="8674683" y="3784012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BB275-F3A6-4C04-8E4E-280D3DCC86EC}"/>
              </a:ext>
            </a:extLst>
          </p:cNvPr>
          <p:cNvSpPr txBox="1"/>
          <p:nvPr/>
        </p:nvSpPr>
        <p:spPr>
          <a:xfrm>
            <a:off x="8964751" y="252015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F4C77-BFBB-4C96-844C-306DF443DA1F}"/>
              </a:ext>
            </a:extLst>
          </p:cNvPr>
          <p:cNvSpPr txBox="1"/>
          <p:nvPr/>
        </p:nvSpPr>
        <p:spPr>
          <a:xfrm>
            <a:off x="9057261" y="3274074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6C969-099D-4A18-A173-92999519134A}"/>
              </a:ext>
            </a:extLst>
          </p:cNvPr>
          <p:cNvSpPr txBox="1"/>
          <p:nvPr/>
        </p:nvSpPr>
        <p:spPr>
          <a:xfrm>
            <a:off x="9342916" y="44587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AFB208-359C-4DB4-A4EF-AF24453CF506}"/>
              </a:ext>
            </a:extLst>
          </p:cNvPr>
          <p:cNvCxnSpPr>
            <a:cxnSpLocks/>
          </p:cNvCxnSpPr>
          <p:nvPr/>
        </p:nvCxnSpPr>
        <p:spPr>
          <a:xfrm flipV="1">
            <a:off x="7152405" y="4100348"/>
            <a:ext cx="1240325" cy="148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31F8B-EC43-4AAF-8FAC-77CC6D5E5695}"/>
              </a:ext>
            </a:extLst>
          </p:cNvPr>
          <p:cNvCxnSpPr>
            <a:cxnSpLocks/>
          </p:cNvCxnSpPr>
          <p:nvPr/>
        </p:nvCxnSpPr>
        <p:spPr>
          <a:xfrm flipV="1">
            <a:off x="7152405" y="4123604"/>
            <a:ext cx="2281306" cy="146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C3B007-E9A9-470B-985A-E9C5C4CFB16F}"/>
              </a:ext>
            </a:extLst>
          </p:cNvPr>
          <p:cNvSpPr txBox="1"/>
          <p:nvPr/>
        </p:nvSpPr>
        <p:spPr>
          <a:xfrm>
            <a:off x="5762048" y="5139745"/>
            <a:ext cx="171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Highest percent of births to mothers &lt;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8ED04-76A0-400F-A3DE-87C49C71B49E}"/>
              </a:ext>
            </a:extLst>
          </p:cNvPr>
          <p:cNvSpPr txBox="1"/>
          <p:nvPr/>
        </p:nvSpPr>
        <p:spPr>
          <a:xfrm>
            <a:off x="6512669" y="1495329"/>
            <a:ext cx="479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Births to Mothers Less Than Age 20 </a:t>
            </a:r>
          </a:p>
          <a:p>
            <a:pPr algn="ctr"/>
            <a:r>
              <a:rPr lang="en-US" b="1" dirty="0"/>
              <a:t>by Census Tract, 2013-2017</a:t>
            </a: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495D1845-3269-4E74-913F-F298B3AE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81" y="417096"/>
            <a:ext cx="10724623" cy="962526"/>
          </a:xfrm>
        </p:spPr>
        <p:txBody>
          <a:bodyPr>
            <a:noAutofit/>
          </a:bodyPr>
          <a:lstStyle/>
          <a:p>
            <a:r>
              <a:rPr lang="en-US" sz="3600" dirty="0"/>
              <a:t>Infant Death 3-Year Rolling Rates per 1,000</a:t>
            </a:r>
            <a:br>
              <a:rPr lang="en-US" sz="3600" dirty="0"/>
            </a:br>
            <a:r>
              <a:rPr lang="en-US" sz="3600" dirty="0"/>
              <a:t>Live Births (2000/02 – 2015/17)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A1288F-839A-4611-968A-5659E2BAC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9" b="97241" l="0" r="969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739" y="2043837"/>
            <a:ext cx="4490714" cy="3288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48F4B-98E1-4851-9B2E-DFF36B4458DC}"/>
              </a:ext>
            </a:extLst>
          </p:cNvPr>
          <p:cNvSpPr txBox="1"/>
          <p:nvPr/>
        </p:nvSpPr>
        <p:spPr>
          <a:xfrm>
            <a:off x="1466661" y="3429000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3B862-8213-4710-B510-6F8560EB9E7D}"/>
              </a:ext>
            </a:extLst>
          </p:cNvPr>
          <p:cNvSpPr txBox="1"/>
          <p:nvPr/>
        </p:nvSpPr>
        <p:spPr>
          <a:xfrm>
            <a:off x="3259248" y="44724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8D9A3-1FF0-4834-916E-8F4FEA7DCBBD}"/>
              </a:ext>
            </a:extLst>
          </p:cNvPr>
          <p:cNvSpPr txBox="1"/>
          <p:nvPr/>
        </p:nvSpPr>
        <p:spPr>
          <a:xfrm>
            <a:off x="3259248" y="256213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00C0C-1292-4E72-AEED-86DBD693A53C}"/>
              </a:ext>
            </a:extLst>
          </p:cNvPr>
          <p:cNvSpPr txBox="1"/>
          <p:nvPr/>
        </p:nvSpPr>
        <p:spPr>
          <a:xfrm>
            <a:off x="3033407" y="3059668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098E-515A-44CF-8CB0-EA9931DB6AB8}"/>
              </a:ext>
            </a:extLst>
          </p:cNvPr>
          <p:cNvSpPr txBox="1"/>
          <p:nvPr/>
        </p:nvSpPr>
        <p:spPr>
          <a:xfrm>
            <a:off x="2705422" y="3513876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0AAD5E-397D-4F9C-9AE2-AFCAF6FFEE20}"/>
              </a:ext>
            </a:extLst>
          </p:cNvPr>
          <p:cNvCxnSpPr>
            <a:cxnSpLocks/>
          </p:cNvCxnSpPr>
          <p:nvPr/>
        </p:nvCxnSpPr>
        <p:spPr>
          <a:xfrm flipV="1">
            <a:off x="1066912" y="4164594"/>
            <a:ext cx="598926" cy="1351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79ED3D-3905-4764-BC4A-602188BDE1E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066912" y="3883208"/>
            <a:ext cx="2106267" cy="1632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7513CB-C4A5-4484-8805-1A5D7C69CFFA}"/>
              </a:ext>
            </a:extLst>
          </p:cNvPr>
          <p:cNvSpPr txBox="1"/>
          <p:nvPr/>
        </p:nvSpPr>
        <p:spPr>
          <a:xfrm>
            <a:off x="544024" y="5472355"/>
            <a:ext cx="2323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Highest infant mortality</a:t>
            </a:r>
          </a:p>
          <a:p>
            <a:r>
              <a:rPr lang="en-US" sz="1600" b="1" dirty="0"/>
              <a:t>rates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5C160-D30C-4554-A25E-E9E3846ACCBF}"/>
              </a:ext>
            </a:extLst>
          </p:cNvPr>
          <p:cNvSpPr txBox="1"/>
          <p:nvPr/>
        </p:nvSpPr>
        <p:spPr>
          <a:xfrm>
            <a:off x="1130311" y="1503946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Infant mortality by census tract</a:t>
            </a:r>
          </a:p>
          <a:p>
            <a:pPr algn="ctr"/>
            <a:r>
              <a:rPr lang="en-US" b="1" dirty="0"/>
              <a:t>2013-2017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5CE422E-D4BA-40C3-A294-807F2EE90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73832"/>
              </p:ext>
            </p:extLst>
          </p:nvPr>
        </p:nvGraphicFramePr>
        <p:xfrm>
          <a:off x="5360928" y="1587222"/>
          <a:ext cx="6162675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2E91C4C-481D-4A19-8F0C-922F6125C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847039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1F3C-D430-41B3-9684-08B28E69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Deliveries by C-Section</a:t>
            </a:r>
            <a:br>
              <a:rPr lang="en-US" dirty="0"/>
            </a:br>
            <a:r>
              <a:rPr lang="en-US" dirty="0"/>
              <a:t>2000-2017,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32EF-517A-42AA-98B1-A94824B7E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08" y="2172831"/>
            <a:ext cx="4264461" cy="3803093"/>
          </a:xfrm>
        </p:spPr>
        <p:txBody>
          <a:bodyPr/>
          <a:lstStyle/>
          <a:p>
            <a:pPr marL="46037" indent="0" algn="ctr">
              <a:buNone/>
            </a:pPr>
            <a:r>
              <a:rPr lang="en-US" b="1" dirty="0"/>
              <a:t>Madison 2010-2017 </a:t>
            </a:r>
          </a:p>
          <a:p>
            <a:r>
              <a:rPr lang="en-US" dirty="0"/>
              <a:t>32% Overall Births</a:t>
            </a:r>
          </a:p>
          <a:p>
            <a:r>
              <a:rPr lang="en-US" dirty="0"/>
              <a:t>34% of White NH Births</a:t>
            </a:r>
          </a:p>
          <a:p>
            <a:r>
              <a:rPr lang="en-US" dirty="0"/>
              <a:t>32% of Black NH Births</a:t>
            </a:r>
          </a:p>
          <a:p>
            <a:r>
              <a:rPr lang="en-US" dirty="0"/>
              <a:t>31% of Hispanic Births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7C73D4-5897-4F96-84AC-463E8476A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040859"/>
              </p:ext>
            </p:extLst>
          </p:nvPr>
        </p:nvGraphicFramePr>
        <p:xfrm>
          <a:off x="4753069" y="1520439"/>
          <a:ext cx="6834188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228530A-F186-4185-AC45-FCA44DB9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3" y="5938142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0D5D-A68E-4A90-A3A3-DFC581A3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Births Covered by Medicaid</a:t>
            </a:r>
            <a:br>
              <a:rPr lang="en-US" dirty="0"/>
            </a:br>
            <a:r>
              <a:rPr lang="en-US" dirty="0"/>
              <a:t>Madison County and Florida, 2004-2017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ACD5-B235-4B1A-B6CA-62C936BD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2199992"/>
            <a:ext cx="4056230" cy="3703504"/>
          </a:xfrm>
        </p:spPr>
        <p:txBody>
          <a:bodyPr/>
          <a:lstStyle/>
          <a:p>
            <a:pPr marL="46037" indent="0" algn="ctr">
              <a:buNone/>
            </a:pPr>
            <a:r>
              <a:rPr lang="en-US" b="1" dirty="0"/>
              <a:t>Madison 2010-2017 </a:t>
            </a:r>
          </a:p>
          <a:p>
            <a:r>
              <a:rPr lang="en-US" dirty="0"/>
              <a:t>73% Overall Births</a:t>
            </a:r>
          </a:p>
          <a:p>
            <a:r>
              <a:rPr lang="en-US" dirty="0"/>
              <a:t>65% of White NH Births</a:t>
            </a:r>
          </a:p>
          <a:p>
            <a:r>
              <a:rPr lang="en-US" dirty="0"/>
              <a:t>86% of Black NH Births</a:t>
            </a:r>
          </a:p>
          <a:p>
            <a:r>
              <a:rPr lang="en-US" dirty="0"/>
              <a:t>20% of Hispanic Births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642B88-D811-4EF9-B539-C188E2C3F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02509"/>
              </p:ext>
            </p:extLst>
          </p:nvPr>
        </p:nvGraphicFramePr>
        <p:xfrm>
          <a:off x="4769737" y="1875316"/>
          <a:ext cx="6672263" cy="433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54D00BE-2DDD-4A57-84AA-EC33DC1A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3" y="590349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Maternal, Birth and Young Child</a:t>
            </a:r>
            <a:br>
              <a:rPr lang="en-US" dirty="0"/>
            </a:br>
            <a:r>
              <a:rPr lang="en-US" dirty="0"/>
              <a:t>Risk Factors, Madison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08" y="1897987"/>
            <a:ext cx="9811493" cy="4831692"/>
          </a:xfrm>
        </p:spPr>
        <p:txBody>
          <a:bodyPr>
            <a:noAutofit/>
          </a:bodyPr>
          <a:lstStyle/>
          <a:p>
            <a:r>
              <a:rPr lang="en-US" sz="3000" spc="-20" dirty="0"/>
              <a:t>Madison County ranked in the 4</a:t>
            </a:r>
            <a:r>
              <a:rPr lang="en-US" sz="3000" spc="-20" baseline="30000" dirty="0"/>
              <a:t>th</a:t>
            </a:r>
            <a:r>
              <a:rPr lang="en-US" sz="3000" spc="-20" dirty="0"/>
              <a:t> quartile for the following additional measurements in 2017</a:t>
            </a:r>
          </a:p>
          <a:p>
            <a:pPr lvl="1">
              <a:spcAft>
                <a:spcPts val="200"/>
              </a:spcAft>
            </a:pPr>
            <a:r>
              <a:rPr lang="en-US" sz="2600" dirty="0"/>
              <a:t>Domestic violence offenses</a:t>
            </a:r>
          </a:p>
          <a:p>
            <a:pPr lvl="1">
              <a:spcAft>
                <a:spcPts val="200"/>
              </a:spcAft>
            </a:pPr>
            <a:r>
              <a:rPr lang="en-US" sz="2600" dirty="0"/>
              <a:t>Births to unwed mothers </a:t>
            </a:r>
          </a:p>
          <a:p>
            <a:pPr lvl="1">
              <a:spcAft>
                <a:spcPts val="200"/>
              </a:spcAft>
            </a:pPr>
            <a:r>
              <a:rPr lang="en-US" sz="2600" dirty="0"/>
              <a:t>Births with fathers acknowledged on the birth certificate</a:t>
            </a:r>
          </a:p>
          <a:p>
            <a:pPr lvl="1">
              <a:spcAft>
                <a:spcPts val="200"/>
              </a:spcAft>
            </a:pPr>
            <a:r>
              <a:rPr lang="en-US" sz="2600" dirty="0"/>
              <a:t>Critical congenital heart defects</a:t>
            </a:r>
          </a:p>
          <a:p>
            <a:pPr lvl="1">
              <a:spcAft>
                <a:spcPts val="200"/>
              </a:spcAft>
            </a:pPr>
            <a:r>
              <a:rPr lang="en-US" sz="2600" dirty="0"/>
              <a:t>Deaths among children ages 1-5</a:t>
            </a:r>
          </a:p>
          <a:p>
            <a:pPr lvl="1">
              <a:spcAft>
                <a:spcPts val="200"/>
              </a:spcAft>
            </a:pPr>
            <a:r>
              <a:rPr lang="en-US" sz="2600" dirty="0"/>
              <a:t>Hospitalizations ages 1-5 for all non-fatal unintentional injuries</a:t>
            </a:r>
          </a:p>
          <a:p>
            <a:pPr lvl="1">
              <a:spcAft>
                <a:spcPts val="200"/>
              </a:spcAft>
            </a:pPr>
            <a:endParaRPr lang="en-US" sz="26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1C32347-22F8-4AB0-AF8E-E697EA4E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78" y="2305663"/>
            <a:ext cx="11369842" cy="4299284"/>
          </a:xfrm>
        </p:spPr>
        <p:txBody>
          <a:bodyPr>
            <a:normAutofit/>
          </a:bodyPr>
          <a:lstStyle/>
          <a:p>
            <a:r>
              <a:rPr lang="en-US" sz="3600" dirty="0"/>
              <a:t>In 2015, the state standard was 95%; Madison County’s achieved full immunization for 87% of two-year-</a:t>
            </a:r>
            <a:r>
              <a:rPr lang="en-US" sz="3600" dirty="0" err="1"/>
              <a:t>olds</a:t>
            </a:r>
            <a:r>
              <a:rPr lang="en-US" sz="3600" dirty="0"/>
              <a:t>.  </a:t>
            </a:r>
          </a:p>
          <a:p>
            <a:r>
              <a:rPr lang="en-US" sz="3600" dirty="0"/>
              <a:t>Madison County has not been evaluated since 2015 because the number of immunizations has been less than ten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28BF52A-ECB8-4821-B7B6-B8E7888B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60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A9EA-AB45-4A04-B67B-50F97D26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Breast Cancer Death Rates, 2000-2017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DD19-578B-4646-B761-34F9FFB4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604212"/>
            <a:ext cx="4538086" cy="4299284"/>
          </a:xfrm>
        </p:spPr>
        <p:txBody>
          <a:bodyPr/>
          <a:lstStyle/>
          <a:p>
            <a:pPr marL="46037" indent="0" algn="ctr">
              <a:buNone/>
            </a:pPr>
            <a:r>
              <a:rPr lang="en-US" b="1" dirty="0"/>
              <a:t>Madison 2010-2017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Total of 14 deaths due to breast cancer</a:t>
            </a:r>
          </a:p>
          <a:p>
            <a:r>
              <a:rPr lang="en-US" dirty="0"/>
              <a:t>10, or 71% were White, non-Hispanic and 4, or 29% were Black, non-Hispanic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17E507-1106-4E17-9D14-595D06352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529539"/>
              </p:ext>
            </p:extLst>
          </p:nvPr>
        </p:nvGraphicFramePr>
        <p:xfrm>
          <a:off x="5122988" y="1663929"/>
          <a:ext cx="6638925" cy="417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151C490-613E-4AF3-87B3-E57F391B6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Cervical and Ovarian Cancer Deaths Madison County, 2010-2017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398431"/>
            <a:ext cx="11164599" cy="4995765"/>
          </a:xfrm>
        </p:spPr>
        <p:txBody>
          <a:bodyPr>
            <a:noAutofit/>
          </a:bodyPr>
          <a:lstStyle/>
          <a:p>
            <a:pPr marL="46037" indent="0" algn="ctr">
              <a:spcAft>
                <a:spcPts val="1800"/>
              </a:spcAft>
              <a:buNone/>
            </a:pPr>
            <a:r>
              <a:rPr lang="en-US" sz="2600" b="1" dirty="0"/>
              <a:t>Ovarian Cancer 2010-2017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Total of 8 deaths due to ovarian cancer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5, or 63% were White, non-Hispanic and 3, or 37% were Black, non-Hispanic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There were no Hispanic deaths during the time frame</a:t>
            </a:r>
          </a:p>
          <a:p>
            <a:pPr marL="46037" indent="0" algn="ctr">
              <a:spcAft>
                <a:spcPts val="1800"/>
              </a:spcAft>
              <a:buNone/>
            </a:pPr>
            <a:r>
              <a:rPr lang="en-US" sz="2600" b="1" dirty="0"/>
              <a:t>Cervical Cancer 2000 – 2017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There have been five deaths due to cervical cancer between 2000 and 2017</a:t>
            </a:r>
          </a:p>
          <a:p>
            <a:pPr>
              <a:spcAft>
                <a:spcPts val="1800"/>
              </a:spcAft>
            </a:pPr>
            <a:r>
              <a:rPr lang="en-US" sz="2600" dirty="0"/>
              <a:t>Four (80%) were White, non-Hispanic and one (20%) was Black, non-Hispanic.  There were no Hispanic deaths due to cervical cancer during this time frame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C59661E-D74F-4476-BC80-507AB2488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4E91-E5C9-4BE1-A347-6EF65EF1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Madison County Infant Mortality</a:t>
            </a:r>
            <a:br>
              <a:rPr lang="en-US" dirty="0"/>
            </a:br>
            <a:r>
              <a:rPr lang="en-US" dirty="0"/>
              <a:t>2010-2017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E85D9C-5605-4F27-8614-C40B33B5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71" y="1783534"/>
            <a:ext cx="11369842" cy="4200808"/>
          </a:xfrm>
        </p:spPr>
        <p:txBody>
          <a:bodyPr>
            <a:noAutofit/>
          </a:bodyPr>
          <a:lstStyle/>
          <a:p>
            <a:r>
              <a:rPr lang="en-US" dirty="0"/>
              <a:t>Total Infant Mortality (0-364 Days)</a:t>
            </a:r>
          </a:p>
          <a:p>
            <a:pPr lvl="1"/>
            <a:r>
              <a:rPr lang="en-US" sz="2800" dirty="0"/>
              <a:t>Total of 17 deaths during the time frame</a:t>
            </a:r>
          </a:p>
          <a:p>
            <a:pPr lvl="1"/>
            <a:r>
              <a:rPr lang="en-US" sz="2800" dirty="0"/>
              <a:t>2 of these were White, non-Hispanic, 14 were Black, non-Hispanic or Other and 1 was Hispanic</a:t>
            </a:r>
          </a:p>
          <a:p>
            <a:r>
              <a:rPr lang="en-US" dirty="0"/>
              <a:t>Neonatal Mortality (0-27 Days) – Subset of Total Infant Mortality</a:t>
            </a:r>
          </a:p>
          <a:p>
            <a:pPr lvl="1"/>
            <a:r>
              <a:rPr lang="en-US" sz="2800" dirty="0"/>
              <a:t>11 Black, non-Hispanic or Other and 1 was Hispanic</a:t>
            </a:r>
          </a:p>
          <a:p>
            <a:r>
              <a:rPr lang="en-US" dirty="0"/>
              <a:t>Post Neonatal Mortality (28-364 Days) – Subset of Total Infant Mortality</a:t>
            </a:r>
          </a:p>
          <a:p>
            <a:pPr lvl="1"/>
            <a:r>
              <a:rPr lang="en-US" sz="2800" dirty="0"/>
              <a:t>2 of these were White, non-Hispanic and 3 were Black, non-Hispanic or Other</a:t>
            </a:r>
          </a:p>
          <a:p>
            <a:endParaRPr lang="en-US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F95F195-906A-42C9-BDFE-BCA85A18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779305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7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Percentage of Total Births Classified as</a:t>
            </a:r>
            <a:br>
              <a:rPr lang="en-US" sz="4000" dirty="0"/>
            </a:br>
            <a:r>
              <a:rPr lang="en-US" sz="4000" dirty="0"/>
              <a:t>Preterm (2000 –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734685"/>
            <a:ext cx="4455695" cy="45035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percent of births that were  preterm in 2017 was higher (13.2%) compared to the state (10.3%)</a:t>
            </a:r>
          </a:p>
          <a:p>
            <a:pPr>
              <a:spcAft>
                <a:spcPts val="1200"/>
              </a:spcAft>
            </a:pPr>
            <a:r>
              <a:rPr lang="en-US" dirty="0"/>
              <a:t>19% of births to non-white mothers were considered preterm in 2017, compared to 10.4% for white mothers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5257" y="5954052"/>
            <a:ext cx="257343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Preterm birth &lt; 37 weeks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6D60620-4248-469E-9DB9-59C4E6D8F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552825"/>
              </p:ext>
            </p:extLst>
          </p:nvPr>
        </p:nvGraphicFramePr>
        <p:xfrm>
          <a:off x="5133622" y="1670446"/>
          <a:ext cx="6053138" cy="412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6A6F717-3777-456E-ABE4-8ACE8E00A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88090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A0B9-36BB-4848-A4A8-B89EB8AD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Preterm Births,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4FB88-8DDD-4547-86C0-5858FB94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" y="1486517"/>
            <a:ext cx="5706979" cy="4299284"/>
          </a:xfrm>
        </p:spPr>
        <p:txBody>
          <a:bodyPr>
            <a:normAutofit fontScale="92500"/>
          </a:bodyPr>
          <a:lstStyle/>
          <a:p>
            <a:pPr marL="46037" indent="0" algn="ctr">
              <a:buNone/>
            </a:pPr>
            <a:r>
              <a:rPr lang="en-US" dirty="0"/>
              <a:t>Madison County 2010-2017</a:t>
            </a:r>
          </a:p>
          <a:p>
            <a:r>
              <a:rPr lang="en-US" dirty="0"/>
              <a:t>Madison Total Preterm Births = 215 of 1,631 total births, or 13%</a:t>
            </a:r>
          </a:p>
          <a:p>
            <a:r>
              <a:rPr lang="en-US" dirty="0"/>
              <a:t>84, or 10%, of the 816 births to White, non-Hispanic women were preterm</a:t>
            </a:r>
          </a:p>
          <a:p>
            <a:r>
              <a:rPr lang="en-US" dirty="0"/>
              <a:t>126, or 17%, of the 750 births to Black, non-Hispanic women were preterm</a:t>
            </a:r>
          </a:p>
          <a:p>
            <a:r>
              <a:rPr lang="en-US" dirty="0"/>
              <a:t>5, or 8%, of the 65 births to Hispanic women were preterm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2F416-8254-495A-9178-E52C943C5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0" b="98169" l="0" r="98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1479" y="1814208"/>
            <a:ext cx="5629275" cy="4162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6DBF5-A6DE-49DD-8E3E-796DAFFD5F53}"/>
              </a:ext>
            </a:extLst>
          </p:cNvPr>
          <p:cNvSpPr txBox="1"/>
          <p:nvPr/>
        </p:nvSpPr>
        <p:spPr>
          <a:xfrm>
            <a:off x="7315200" y="1365008"/>
            <a:ext cx="320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Preterm births by Census Tract</a:t>
            </a:r>
          </a:p>
          <a:p>
            <a:pPr algn="ctr"/>
            <a:r>
              <a:rPr lang="en-US" b="1" dirty="0"/>
              <a:t>2013-2017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3154BA-7971-4F6D-AD49-800878C520CA}"/>
              </a:ext>
            </a:extLst>
          </p:cNvPr>
          <p:cNvCxnSpPr>
            <a:cxnSpLocks/>
          </p:cNvCxnSpPr>
          <p:nvPr/>
        </p:nvCxnSpPr>
        <p:spPr>
          <a:xfrm flipV="1">
            <a:off x="6726725" y="4300397"/>
            <a:ext cx="1240325" cy="148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29F4FC-0545-42E6-B7FF-1A267663DF72}"/>
              </a:ext>
            </a:extLst>
          </p:cNvPr>
          <p:cNvCxnSpPr>
            <a:cxnSpLocks/>
          </p:cNvCxnSpPr>
          <p:nvPr/>
        </p:nvCxnSpPr>
        <p:spPr>
          <a:xfrm flipV="1">
            <a:off x="6726725" y="4019740"/>
            <a:ext cx="2743200" cy="176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EF82C3-1FA4-4B09-AEE4-C63B64B89880}"/>
              </a:ext>
            </a:extLst>
          </p:cNvPr>
          <p:cNvSpPr txBox="1"/>
          <p:nvPr/>
        </p:nvSpPr>
        <p:spPr>
          <a:xfrm>
            <a:off x="7785419" y="3445707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F7C00-0CBC-4F63-B3A5-62A74DA968DA}"/>
              </a:ext>
            </a:extLst>
          </p:cNvPr>
          <p:cNvSpPr txBox="1"/>
          <p:nvPr/>
        </p:nvSpPr>
        <p:spPr>
          <a:xfrm>
            <a:off x="9089679" y="3710754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0311A-5C9E-45E7-B684-134DBD0F21AC}"/>
              </a:ext>
            </a:extLst>
          </p:cNvPr>
          <p:cNvSpPr txBox="1"/>
          <p:nvPr/>
        </p:nvSpPr>
        <p:spPr>
          <a:xfrm>
            <a:off x="9469925" y="247159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5A0D4-5D2D-47AD-B213-54606C8BA2D9}"/>
              </a:ext>
            </a:extLst>
          </p:cNvPr>
          <p:cNvSpPr txBox="1"/>
          <p:nvPr/>
        </p:nvSpPr>
        <p:spPr>
          <a:xfrm>
            <a:off x="9613489" y="3235203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3E375-6E73-4A7B-BD29-1DE0A0DBB990}"/>
              </a:ext>
            </a:extLst>
          </p:cNvPr>
          <p:cNvSpPr txBox="1"/>
          <p:nvPr/>
        </p:nvSpPr>
        <p:spPr>
          <a:xfrm>
            <a:off x="10114653" y="47181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84B74B-B99F-4BCA-AF7B-F41261668235}"/>
              </a:ext>
            </a:extLst>
          </p:cNvPr>
          <p:cNvSpPr txBox="1"/>
          <p:nvPr/>
        </p:nvSpPr>
        <p:spPr>
          <a:xfrm>
            <a:off x="5776266" y="5679929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Highest percent of</a:t>
            </a:r>
          </a:p>
          <a:p>
            <a:r>
              <a:rPr lang="en-US" b="1" dirty="0"/>
              <a:t>preterm births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B82645-8C05-42C4-91BC-B030117F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892195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5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716601" cy="962526"/>
          </a:xfrm>
        </p:spPr>
        <p:txBody>
          <a:bodyPr>
            <a:noAutofit/>
          </a:bodyPr>
          <a:lstStyle/>
          <a:p>
            <a:r>
              <a:rPr lang="en-US" sz="3600" dirty="0"/>
              <a:t>Percent of Total Births Low Birth Weight</a:t>
            </a:r>
            <a:br>
              <a:rPr lang="en-US" sz="3600" dirty="0"/>
            </a:br>
            <a:r>
              <a:rPr lang="en-US" sz="3600" dirty="0"/>
              <a:t>(2000 – 2017),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4" y="1697634"/>
            <a:ext cx="4648201" cy="463653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percent of births that were low birth weight in 2017 was higher (11%) compared to the state (8.0%)</a:t>
            </a:r>
          </a:p>
          <a:p>
            <a:pPr>
              <a:spcAft>
                <a:spcPts val="1200"/>
              </a:spcAft>
            </a:pPr>
            <a:r>
              <a:rPr lang="en-US" dirty="0"/>
              <a:t>16.5% of births to Black, non-Hispanic mothers were considered low birth weight in 2017, compared to 5.2% for White, non-Hispanic mothers</a:t>
            </a:r>
          </a:p>
          <a:p>
            <a:pPr>
              <a:spcAft>
                <a:spcPts val="1200"/>
              </a:spcAft>
            </a:pPr>
            <a:r>
              <a:rPr lang="en-US" dirty="0"/>
              <a:t>There were no Hispanic low birth-weight births in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1088" y="5885330"/>
            <a:ext cx="31883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Low birth weight &lt; 2500 grams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D2319D-E904-461C-B753-3B18AD7A4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45615"/>
              </p:ext>
            </p:extLst>
          </p:nvPr>
        </p:nvGraphicFramePr>
        <p:xfrm>
          <a:off x="5125840" y="1697634"/>
          <a:ext cx="6138863" cy="410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39D1E96-8AC3-40E5-8878-1BAD11ECC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2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CD3B-2DCA-4ABC-82DD-8582C294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Madison County Low Birth-Weight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04EE-571D-45E5-AC14-D629833C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1" y="1450303"/>
            <a:ext cx="5269395" cy="4299284"/>
          </a:xfrm>
        </p:spPr>
        <p:txBody>
          <a:bodyPr>
            <a:normAutofit fontScale="92500" lnSpcReduction="10000"/>
          </a:bodyPr>
          <a:lstStyle/>
          <a:p>
            <a:pPr marL="46037" indent="0" algn="ctr">
              <a:buNone/>
            </a:pPr>
            <a:r>
              <a:rPr lang="en-US" dirty="0"/>
              <a:t>Madison 2010-2017</a:t>
            </a:r>
          </a:p>
          <a:p>
            <a:r>
              <a:rPr lang="en-US" dirty="0"/>
              <a:t>Madison Total LBW Births = 199 of 1,631 total births, or 12%</a:t>
            </a:r>
          </a:p>
          <a:p>
            <a:r>
              <a:rPr lang="en-US" dirty="0"/>
              <a:t>66, or 8%, of the 816 births to White, non-Hispanic women were LBW</a:t>
            </a:r>
          </a:p>
          <a:p>
            <a:r>
              <a:rPr lang="en-US" dirty="0"/>
              <a:t>129, or 17%, of the 750 births to Black, non-Hispanic women were LBW</a:t>
            </a:r>
          </a:p>
          <a:p>
            <a:r>
              <a:rPr lang="en-US" dirty="0"/>
              <a:t>4, or 6%, of the 65 births to Hispanic women were LBW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C40F0-07ED-4D2A-BBC1-D675494A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9070" l="169" r="991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6429" y="1899844"/>
            <a:ext cx="5619750" cy="4095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C4D10-6F39-4C8B-8E90-F5060AD9173A}"/>
              </a:ext>
            </a:extLst>
          </p:cNvPr>
          <p:cNvSpPr txBox="1"/>
          <p:nvPr/>
        </p:nvSpPr>
        <p:spPr>
          <a:xfrm>
            <a:off x="6852499" y="1379622"/>
            <a:ext cx="411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Low birth-weight births by Census Tract</a:t>
            </a:r>
          </a:p>
          <a:p>
            <a:pPr algn="ctr"/>
            <a:r>
              <a:rPr lang="en-US" b="1" dirty="0"/>
              <a:t>2013-2017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7FD2C-E9F9-432F-818A-834C38DE1FB5}"/>
              </a:ext>
            </a:extLst>
          </p:cNvPr>
          <p:cNvSpPr txBox="1"/>
          <p:nvPr/>
        </p:nvSpPr>
        <p:spPr>
          <a:xfrm>
            <a:off x="7368959" y="3490862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51C3B-E6CF-487B-8C16-448AF1522D26}"/>
              </a:ext>
            </a:extLst>
          </p:cNvPr>
          <p:cNvSpPr txBox="1"/>
          <p:nvPr/>
        </p:nvSpPr>
        <p:spPr>
          <a:xfrm>
            <a:off x="8762680" y="3837142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64405-A815-44AC-BAD5-499F9A6BBD7B}"/>
              </a:ext>
            </a:extLst>
          </p:cNvPr>
          <p:cNvSpPr txBox="1"/>
          <p:nvPr/>
        </p:nvSpPr>
        <p:spPr>
          <a:xfrm>
            <a:off x="9053465" y="251675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59A714-A243-40ED-B580-5C49164D6DF2}"/>
              </a:ext>
            </a:extLst>
          </p:cNvPr>
          <p:cNvSpPr txBox="1"/>
          <p:nvPr/>
        </p:nvSpPr>
        <p:spPr>
          <a:xfrm>
            <a:off x="9197029" y="3280358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1103.01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0DE7E-BB38-48C3-809E-154759235472}"/>
              </a:ext>
            </a:extLst>
          </p:cNvPr>
          <p:cNvSpPr txBox="1"/>
          <p:nvPr/>
        </p:nvSpPr>
        <p:spPr>
          <a:xfrm>
            <a:off x="9698193" y="47632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1104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04FE3B-5F87-49A6-A892-15B91295B653}"/>
              </a:ext>
            </a:extLst>
          </p:cNvPr>
          <p:cNvCxnSpPr>
            <a:cxnSpLocks/>
          </p:cNvCxnSpPr>
          <p:nvPr/>
        </p:nvCxnSpPr>
        <p:spPr>
          <a:xfrm flipV="1">
            <a:off x="6726725" y="4300397"/>
            <a:ext cx="1240325" cy="148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F0F0E5-1F0A-4590-AF3F-A27B4526494B}"/>
              </a:ext>
            </a:extLst>
          </p:cNvPr>
          <p:cNvCxnSpPr>
            <a:cxnSpLocks/>
          </p:cNvCxnSpPr>
          <p:nvPr/>
        </p:nvCxnSpPr>
        <p:spPr>
          <a:xfrm flipV="1">
            <a:off x="6726725" y="4206474"/>
            <a:ext cx="2634558" cy="1579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BAA9AE-9D97-42DA-BBE5-D073742AAAE3}"/>
              </a:ext>
            </a:extLst>
          </p:cNvPr>
          <p:cNvSpPr txBox="1"/>
          <p:nvPr/>
        </p:nvSpPr>
        <p:spPr>
          <a:xfrm>
            <a:off x="5776266" y="5679929"/>
            <a:ext cx="223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Highest percent of</a:t>
            </a:r>
          </a:p>
          <a:p>
            <a:r>
              <a:rPr lang="en-US" sz="1600" b="1" dirty="0"/>
              <a:t>low birth-weight births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7FCD1AF-C509-4B24-B460-451B40779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604156"/>
            <a:ext cx="10519125" cy="775465"/>
          </a:xfrm>
        </p:spPr>
        <p:txBody>
          <a:bodyPr>
            <a:noAutofit/>
          </a:bodyPr>
          <a:lstStyle/>
          <a:p>
            <a:r>
              <a:rPr lang="en-US" sz="3800" dirty="0"/>
              <a:t>Percent of Total Births Very Low Birth Weight (2000 –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65838"/>
            <a:ext cx="4525879" cy="4586351"/>
          </a:xfrm>
        </p:spPr>
        <p:txBody>
          <a:bodyPr>
            <a:normAutofit fontScale="85000" lnSpcReduction="20000"/>
          </a:bodyPr>
          <a:lstStyle/>
          <a:p>
            <a:pPr marL="46037" indent="0" algn="ctr">
              <a:spcAft>
                <a:spcPts val="1800"/>
              </a:spcAft>
              <a:buNone/>
            </a:pPr>
            <a:r>
              <a:rPr lang="en-US" dirty="0"/>
              <a:t>Madison 2010-2017</a:t>
            </a:r>
          </a:p>
          <a:p>
            <a:pPr>
              <a:spcAft>
                <a:spcPts val="1800"/>
              </a:spcAft>
            </a:pPr>
            <a:r>
              <a:rPr lang="en-US" dirty="0"/>
              <a:t>Madison Total VLBW Births = 55 of 1,631 total births, or 3%</a:t>
            </a:r>
          </a:p>
          <a:p>
            <a:pPr>
              <a:spcAft>
                <a:spcPts val="1800"/>
              </a:spcAft>
            </a:pPr>
            <a:r>
              <a:rPr lang="en-US" dirty="0"/>
              <a:t>15, or 2%, of the 816 births to White, non-Hispanic women were VLBW</a:t>
            </a:r>
          </a:p>
          <a:p>
            <a:pPr>
              <a:spcAft>
                <a:spcPts val="1800"/>
              </a:spcAft>
            </a:pPr>
            <a:r>
              <a:rPr lang="en-US" dirty="0"/>
              <a:t>39, or 5%, of the 750 births to Black, non-Hispanic women were VLBW</a:t>
            </a:r>
          </a:p>
          <a:p>
            <a:pPr>
              <a:spcAft>
                <a:spcPts val="1800"/>
              </a:spcAft>
            </a:pPr>
            <a:r>
              <a:rPr lang="en-US" dirty="0"/>
              <a:t>1, or 2%, of the 65 births to Hispanic women were VLBW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2082" y="6176527"/>
            <a:ext cx="37874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Very low birth weight &lt; 1500 grams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86695F-64E2-46D5-835B-48E656A71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4163"/>
              </p:ext>
            </p:extLst>
          </p:nvPr>
        </p:nvGraphicFramePr>
        <p:xfrm>
          <a:off x="5069939" y="1488524"/>
          <a:ext cx="6442107" cy="45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893CE2F-20AE-4669-AE8E-7CE70827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2" y="5907102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89856"/>
            <a:ext cx="10519125" cy="889765"/>
          </a:xfrm>
        </p:spPr>
        <p:txBody>
          <a:bodyPr>
            <a:noAutofit/>
          </a:bodyPr>
          <a:lstStyle/>
          <a:p>
            <a:r>
              <a:rPr lang="en-US" sz="3200" dirty="0"/>
              <a:t>Percentage of Total Births to Mothers </a:t>
            </a:r>
            <a:br>
              <a:rPr lang="en-US" sz="3200" dirty="0"/>
            </a:br>
            <a:r>
              <a:rPr lang="en-US" sz="3200" dirty="0"/>
              <a:t>With 3</a:t>
            </a:r>
            <a:r>
              <a:rPr lang="en-US" sz="3200" baseline="30000" dirty="0"/>
              <a:t>rd</a:t>
            </a:r>
            <a:r>
              <a:rPr lang="en-US" sz="3200" dirty="0"/>
              <a:t> Trimester Prenatal Care or No Prenatal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2" y="1604212"/>
            <a:ext cx="5278447" cy="47639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7.8% of births in 2017 had late or no prenatal care, compared to 6.9% for Florida</a:t>
            </a:r>
          </a:p>
          <a:p>
            <a:pPr marL="46037" indent="0">
              <a:buNone/>
            </a:pPr>
            <a:endParaRPr lang="en-US" dirty="0"/>
          </a:p>
          <a:p>
            <a:pPr marL="46037" indent="0" algn="ctr">
              <a:buNone/>
            </a:pPr>
            <a:r>
              <a:rPr lang="en-US" dirty="0"/>
              <a:t>Madison 2010-2017</a:t>
            </a:r>
          </a:p>
          <a:p>
            <a:r>
              <a:rPr lang="en-US" dirty="0"/>
              <a:t>7%, of the births to White, non-Hispanic women had late or no prenatal care</a:t>
            </a:r>
          </a:p>
          <a:p>
            <a:r>
              <a:rPr lang="en-US" dirty="0"/>
              <a:t>9%, of the births to Black, non-Hispanic women had late or no prenatal care</a:t>
            </a:r>
          </a:p>
          <a:p>
            <a:r>
              <a:rPr lang="en-US" dirty="0"/>
              <a:t>13%, of the births to Hispanic women had late or no prenatal care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295B0E-3C61-4C3E-B5E5-10F8F11423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026883"/>
              </p:ext>
            </p:extLst>
          </p:nvPr>
        </p:nvGraphicFramePr>
        <p:xfrm>
          <a:off x="5595564" y="1763989"/>
          <a:ext cx="6024563" cy="3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31C1820-4BCB-4C72-B446-0F9E0C89F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36" y="591477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9132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629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15050</TotalTime>
  <Words>1676</Words>
  <Application>Microsoft Office PowerPoint</Application>
  <PresentationFormat>Widescreen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Corbel</vt:lpstr>
      <vt:lpstr>Courier New</vt:lpstr>
      <vt:lpstr>Wingdings</vt:lpstr>
      <vt:lpstr>Basis</vt:lpstr>
      <vt:lpstr>MATERNAL AND CHILD HEALTH</vt:lpstr>
      <vt:lpstr>Infant Death 3-Year Rolling Rates per 1,000 Live Births (2000/02 – 2015/17)</vt:lpstr>
      <vt:lpstr>Madison County Infant Mortality 2010-2017</vt:lpstr>
      <vt:lpstr>Percentage of Total Births Classified as Preterm (2000 – 2017)</vt:lpstr>
      <vt:lpstr>Preterm Births, Madison County</vt:lpstr>
      <vt:lpstr>Percent of Total Births Low Birth Weight (2000 – 2017), Madison County and Florida</vt:lpstr>
      <vt:lpstr>Madison County Low Birth-Weight Births</vt:lpstr>
      <vt:lpstr>Percent of Total Births Very Low Birth Weight (2000 – 2017)</vt:lpstr>
      <vt:lpstr>Percentage of Total Births to Mothers  With 3rd Trimester Prenatal Care or No Prenatal Care</vt:lpstr>
      <vt:lpstr>Percentage of Total Births to Mothers  With 3rd Trimester Prenatal Care or No Prenatal Care</vt:lpstr>
      <vt:lpstr>Percent of Births Covered by Medicaid 2004-2017, Madison County</vt:lpstr>
      <vt:lpstr>Women Overweight or Obese at the Time of Pregnancy, 2004-2017</vt:lpstr>
      <vt:lpstr>WIC Eligibles Served, 2000-2017 Madison County and Florida</vt:lpstr>
      <vt:lpstr>Percent of Deliveries by C-Section 2000-2017, Madison County and Florida</vt:lpstr>
      <vt:lpstr>Births with Inter-Pregnancy Interval  &lt; 18 Months, Madison County and Florida</vt:lpstr>
      <vt:lpstr>Births with Inter-Pregnancy Interval  &lt; 18 Months, Madison County</vt:lpstr>
      <vt:lpstr>Percent of Mothers Who Initiate Breastfeeding, Madison County and Florida</vt:lpstr>
      <vt:lpstr>Births to Mothers Ages 15-19 (2010 – 2017)</vt:lpstr>
      <vt:lpstr>Births to Mothers Less Than Age 20 2013-2017, Madison County Census Tracts</vt:lpstr>
      <vt:lpstr>Percent of Deliveries by C-Section 2000-2017, Madison County and Florida</vt:lpstr>
      <vt:lpstr>Percent of Births Covered by Medicaid Madison County and Florida, 2004-2017</vt:lpstr>
      <vt:lpstr>Other Maternal, Birth and Young Child Risk Factors, Madison County</vt:lpstr>
      <vt:lpstr>Immunizations</vt:lpstr>
      <vt:lpstr>Breast Cancer Death Rates, 2000-2017 Madison County and Florida</vt:lpstr>
      <vt:lpstr>Cervical and Ovarian Cancer Deaths Madison County, 2010-2017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County Health Indicators</dc:title>
  <dc:creator>Beck, Pam</dc:creator>
  <cp:lastModifiedBy>lori evans</cp:lastModifiedBy>
  <cp:revision>582</cp:revision>
  <cp:lastPrinted>2017-06-06T17:45:48Z</cp:lastPrinted>
  <dcterms:created xsi:type="dcterms:W3CDTF">2017-05-06T17:12:34Z</dcterms:created>
  <dcterms:modified xsi:type="dcterms:W3CDTF">2020-11-02T18:56:01Z</dcterms:modified>
</cp:coreProperties>
</file>