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23"/>
  </p:notesMasterIdLst>
  <p:handoutMasterIdLst>
    <p:handoutMasterId r:id="rId24"/>
  </p:handoutMasterIdLst>
  <p:sldIdLst>
    <p:sldId id="281" r:id="rId2"/>
    <p:sldId id="383" r:id="rId3"/>
    <p:sldId id="386" r:id="rId4"/>
    <p:sldId id="391" r:id="rId5"/>
    <p:sldId id="392" r:id="rId6"/>
    <p:sldId id="393" r:id="rId7"/>
    <p:sldId id="394" r:id="rId8"/>
    <p:sldId id="395" r:id="rId9"/>
    <p:sldId id="396" r:id="rId10"/>
    <p:sldId id="397" r:id="rId11"/>
    <p:sldId id="445" r:id="rId12"/>
    <p:sldId id="447" r:id="rId13"/>
    <p:sldId id="385" r:id="rId14"/>
    <p:sldId id="387" r:id="rId15"/>
    <p:sldId id="388" r:id="rId16"/>
    <p:sldId id="576" r:id="rId17"/>
    <p:sldId id="578" r:id="rId18"/>
    <p:sldId id="579" r:id="rId19"/>
    <p:sldId id="582" r:id="rId20"/>
    <p:sldId id="586" r:id="rId21"/>
    <p:sldId id="58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D9D9D9"/>
    <a:srgbClr val="ED7D31"/>
    <a:srgbClr val="FFE56B"/>
    <a:srgbClr val="FFFFD1"/>
    <a:srgbClr val="FFEAA7"/>
    <a:srgbClr val="FFF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3" autoAdjust="0"/>
    <p:restoredTop sz="94280" autoAdjust="0"/>
  </p:normalViewPr>
  <p:slideViewPr>
    <p:cSldViewPr snapToGrid="0">
      <p:cViewPr varScale="1">
        <p:scale>
          <a:sx n="85" d="100"/>
          <a:sy n="85" d="100"/>
        </p:scale>
        <p:origin x="8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366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23620720074501E-2"/>
          <c:y val="0.10745845392535089"/>
          <c:w val="0.88398440478842366"/>
          <c:h val="0.78720630336391739"/>
        </c:manualLayout>
      </c:layout>
      <c:lineChart>
        <c:grouping val="standard"/>
        <c:varyColors val="0"/>
        <c:ser>
          <c:idx val="0"/>
          <c:order val="0"/>
          <c:tx>
            <c:strRef>
              <c:f>'All External Causes'!$Q$31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2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'All External Causes'!$P$32:$P$50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'All External Causes'!$Q$32:$Q$50</c:f>
              <c:numCache>
                <c:formatCode>General</c:formatCode>
                <c:ptCount val="19"/>
                <c:pt idx="0">
                  <c:v>56.3</c:v>
                </c:pt>
                <c:pt idx="1">
                  <c:v>79.400000000000006</c:v>
                </c:pt>
                <c:pt idx="2">
                  <c:v>58.9</c:v>
                </c:pt>
                <c:pt idx="3">
                  <c:v>90.7</c:v>
                </c:pt>
                <c:pt idx="4">
                  <c:v>71.099999999999994</c:v>
                </c:pt>
                <c:pt idx="5">
                  <c:v>82.5</c:v>
                </c:pt>
                <c:pt idx="6">
                  <c:v>111.4</c:v>
                </c:pt>
                <c:pt idx="7">
                  <c:v>134.19999999999999</c:v>
                </c:pt>
                <c:pt idx="8">
                  <c:v>109.7</c:v>
                </c:pt>
                <c:pt idx="9">
                  <c:v>76.5</c:v>
                </c:pt>
                <c:pt idx="10">
                  <c:v>37</c:v>
                </c:pt>
                <c:pt idx="11">
                  <c:v>76.599999999999994</c:v>
                </c:pt>
                <c:pt idx="12">
                  <c:v>65.2</c:v>
                </c:pt>
                <c:pt idx="13">
                  <c:v>101.9</c:v>
                </c:pt>
                <c:pt idx="14">
                  <c:v>55.3</c:v>
                </c:pt>
                <c:pt idx="15">
                  <c:v>70.599999999999994</c:v>
                </c:pt>
                <c:pt idx="16">
                  <c:v>62.5</c:v>
                </c:pt>
                <c:pt idx="17">
                  <c:v>77</c:v>
                </c:pt>
                <c:pt idx="18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01-4A7E-B47C-572644A28159}"/>
            </c:ext>
          </c:extLst>
        </c:ser>
        <c:ser>
          <c:idx val="1"/>
          <c:order val="1"/>
          <c:tx>
            <c:strRef>
              <c:f>'All External Causes'!$R$31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'All External Causes'!$P$32:$P$50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'All External Causes'!$R$32:$R$50</c:f>
              <c:numCache>
                <c:formatCode>General</c:formatCode>
                <c:ptCount val="19"/>
                <c:pt idx="0">
                  <c:v>57.8</c:v>
                </c:pt>
                <c:pt idx="1">
                  <c:v>60.5</c:v>
                </c:pt>
                <c:pt idx="2">
                  <c:v>62.5</c:v>
                </c:pt>
                <c:pt idx="3">
                  <c:v>63.6</c:v>
                </c:pt>
                <c:pt idx="4">
                  <c:v>64.2</c:v>
                </c:pt>
                <c:pt idx="5">
                  <c:v>65.3</c:v>
                </c:pt>
                <c:pt idx="6">
                  <c:v>66.099999999999994</c:v>
                </c:pt>
                <c:pt idx="7">
                  <c:v>67.400000000000006</c:v>
                </c:pt>
                <c:pt idx="8">
                  <c:v>66.8</c:v>
                </c:pt>
                <c:pt idx="9">
                  <c:v>65.099999999999994</c:v>
                </c:pt>
                <c:pt idx="10">
                  <c:v>62.5</c:v>
                </c:pt>
                <c:pt idx="11">
                  <c:v>60.9</c:v>
                </c:pt>
                <c:pt idx="12">
                  <c:v>60.9</c:v>
                </c:pt>
                <c:pt idx="13">
                  <c:v>59.6</c:v>
                </c:pt>
                <c:pt idx="14">
                  <c:v>60.9</c:v>
                </c:pt>
                <c:pt idx="15">
                  <c:v>67</c:v>
                </c:pt>
                <c:pt idx="16">
                  <c:v>77.8</c:v>
                </c:pt>
                <c:pt idx="17">
                  <c:v>78</c:v>
                </c:pt>
                <c:pt idx="18">
                  <c:v>77.3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01-4A7E-B47C-572644A28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414399"/>
        <c:axId val="669513983"/>
      </c:lineChart>
      <c:catAx>
        <c:axId val="829414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72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513983"/>
        <c:crosses val="autoZero"/>
        <c:auto val="1"/>
        <c:lblAlgn val="ctr"/>
        <c:lblOffset val="100"/>
        <c:noMultiLvlLbl val="0"/>
      </c:catAx>
      <c:valAx>
        <c:axId val="669513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Death</a:t>
                </a:r>
                <a:r>
                  <a:rPr lang="en-US" sz="1200" b="1" baseline="0"/>
                  <a:t> Rat</a:t>
                </a:r>
                <a:r>
                  <a:rPr lang="en-US" sz="1200" b="1"/>
                  <a:t>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9414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472564060410468"/>
          <c:y val="3.3227062429665478E-2"/>
          <c:w val="0.34224678801122249"/>
          <c:h val="7.16426803781219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420055982251E-2"/>
          <c:y val="0.1365065888181998"/>
          <c:w val="0.93047092375111862"/>
          <c:h val="0.74214726851905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Madison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2.8</c:v>
                </c:pt>
                <c:pt idx="2">
                  <c:v>2.8</c:v>
                </c:pt>
                <c:pt idx="3">
                  <c:v>3.6</c:v>
                </c:pt>
                <c:pt idx="4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82-4C52-A3ED-74FF339DDA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Florida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2.9</c:v>
                </c:pt>
                <c:pt idx="1">
                  <c:v>2.7</c:v>
                </c:pt>
                <c:pt idx="2">
                  <c:v>2.7</c:v>
                </c:pt>
                <c:pt idx="3">
                  <c:v>2.6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82-4C52-A3ED-74FF339DDA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2494751"/>
        <c:axId val="1664323455"/>
      </c:barChart>
      <c:catAx>
        <c:axId val="1782494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4323455"/>
        <c:crosses val="autoZero"/>
        <c:auto val="1"/>
        <c:lblAlgn val="ctr"/>
        <c:lblOffset val="100"/>
        <c:noMultiLvlLbl val="0"/>
      </c:catAx>
      <c:valAx>
        <c:axId val="1664323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2494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081147878017612"/>
          <c:y val="3.5557054629618862E-2"/>
          <c:w val="0.24558591164655103"/>
          <c:h val="8.91308342734853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29591854837853"/>
          <c:y val="0.1497761305764817"/>
          <c:w val="0.8267222489772259"/>
          <c:h val="0.73928082845018372"/>
        </c:manualLayout>
      </c:layout>
      <c:lineChart>
        <c:grouping val="standard"/>
        <c:varyColors val="0"/>
        <c:ser>
          <c:idx val="0"/>
          <c:order val="0"/>
          <c:tx>
            <c:strRef>
              <c:f>'High school graduation rates'!$B$18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'High school graduation rates'!$A$19:$A$26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'High school graduation rates'!$B$19:$B$26</c:f>
              <c:numCache>
                <c:formatCode>General</c:formatCode>
                <c:ptCount val="8"/>
                <c:pt idx="0">
                  <c:v>428</c:v>
                </c:pt>
                <c:pt idx="1">
                  <c:v>361</c:v>
                </c:pt>
                <c:pt idx="2">
                  <c:v>145.19999999999999</c:v>
                </c:pt>
                <c:pt idx="3">
                  <c:v>203.9</c:v>
                </c:pt>
                <c:pt idx="4">
                  <c:v>314</c:v>
                </c:pt>
                <c:pt idx="5">
                  <c:v>41</c:v>
                </c:pt>
                <c:pt idx="6">
                  <c:v>263.8</c:v>
                </c:pt>
                <c:pt idx="7">
                  <c:v>555.20000000000005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B3-4FF5-B48D-DC1BEDADE48E}"/>
            </c:ext>
          </c:extLst>
        </c:ser>
        <c:ser>
          <c:idx val="1"/>
          <c:order val="1"/>
          <c:tx>
            <c:strRef>
              <c:f>'High school graduation rates'!$C$18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'High school graduation rates'!$A$19:$A$26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'High school graduation rates'!$C$19:$C$26</c:f>
              <c:numCache>
                <c:formatCode>General</c:formatCode>
                <c:ptCount val="8"/>
                <c:pt idx="0">
                  <c:v>217.1</c:v>
                </c:pt>
                <c:pt idx="1">
                  <c:v>220.9</c:v>
                </c:pt>
                <c:pt idx="2">
                  <c:v>211.8</c:v>
                </c:pt>
                <c:pt idx="3">
                  <c:v>198.5</c:v>
                </c:pt>
                <c:pt idx="4">
                  <c:v>190.5</c:v>
                </c:pt>
                <c:pt idx="5">
                  <c:v>177.8</c:v>
                </c:pt>
                <c:pt idx="6">
                  <c:v>68.900000000000006</c:v>
                </c:pt>
                <c:pt idx="7">
                  <c:v>171.2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B3-4FF5-B48D-DC1BEDADE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1330735"/>
        <c:axId val="415622831"/>
      </c:lineChart>
      <c:catAx>
        <c:axId val="251330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14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622831"/>
        <c:crosses val="autoZero"/>
        <c:auto val="1"/>
        <c:lblAlgn val="ctr"/>
        <c:lblOffset val="100"/>
        <c:noMultiLvlLbl val="0"/>
      </c:catAx>
      <c:valAx>
        <c:axId val="415622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330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925330066992595"/>
          <c:y val="4.3141781233527701E-2"/>
          <c:w val="0.42318560097216534"/>
          <c:h val="8.24896782146233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29591854837853"/>
          <c:y val="0.1497761305764817"/>
          <c:w val="0.8267222489772259"/>
          <c:h val="0.73928082845018372"/>
        </c:manualLayout>
      </c:layout>
      <c:lineChart>
        <c:grouping val="standard"/>
        <c:varyColors val="0"/>
        <c:ser>
          <c:idx val="0"/>
          <c:order val="0"/>
          <c:tx>
            <c:strRef>
              <c:f>'High school graduation rates'!$B$18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'High school graduation rates'!$A$19:$A$26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'High school graduation rates'!$B$19:$B$26</c:f>
              <c:numCache>
                <c:formatCode>General</c:formatCode>
                <c:ptCount val="8"/>
                <c:pt idx="0">
                  <c:v>7277.6</c:v>
                </c:pt>
                <c:pt idx="1">
                  <c:v>6719.4</c:v>
                </c:pt>
                <c:pt idx="2">
                  <c:v>6347.4</c:v>
                </c:pt>
                <c:pt idx="3">
                  <c:v>7729.2</c:v>
                </c:pt>
                <c:pt idx="4">
                  <c:v>4616.3</c:v>
                </c:pt>
                <c:pt idx="5">
                  <c:v>2983.8</c:v>
                </c:pt>
                <c:pt idx="6">
                  <c:v>2772.8</c:v>
                </c:pt>
                <c:pt idx="7">
                  <c:v>5323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B3-4FF5-B48D-DC1BEDADE48E}"/>
            </c:ext>
          </c:extLst>
        </c:ser>
        <c:ser>
          <c:idx val="1"/>
          <c:order val="1"/>
          <c:tx>
            <c:strRef>
              <c:f>'High school graduation rates'!$C$18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'High school graduation rates'!$A$19:$A$26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'High school graduation rates'!$C$19:$C$26</c:f>
              <c:numCache>
                <c:formatCode>General</c:formatCode>
                <c:ptCount val="8"/>
                <c:pt idx="0">
                  <c:v>5232.7</c:v>
                </c:pt>
                <c:pt idx="1">
                  <c:v>4637</c:v>
                </c:pt>
                <c:pt idx="2">
                  <c:v>4250.1000000000004</c:v>
                </c:pt>
                <c:pt idx="3">
                  <c:v>4072.8</c:v>
                </c:pt>
                <c:pt idx="4">
                  <c:v>3771.8</c:v>
                </c:pt>
                <c:pt idx="5">
                  <c:v>3748.5</c:v>
                </c:pt>
                <c:pt idx="6">
                  <c:v>3068.1</c:v>
                </c:pt>
                <c:pt idx="7">
                  <c:v>2877.9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B3-4FF5-B48D-DC1BEDADE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1330735"/>
        <c:axId val="415622831"/>
      </c:lineChart>
      <c:catAx>
        <c:axId val="251330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14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622831"/>
        <c:crosses val="autoZero"/>
        <c:auto val="1"/>
        <c:lblAlgn val="ctr"/>
        <c:lblOffset val="100"/>
        <c:noMultiLvlLbl val="0"/>
      </c:catAx>
      <c:valAx>
        <c:axId val="415622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330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925330066992595"/>
          <c:y val="4.3141781233527701E-2"/>
          <c:w val="0.42318560097216534"/>
          <c:h val="8.24896782146233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858659108549715E-2"/>
          <c:y val="0.13974900847881461"/>
          <c:w val="0.94785427024079405"/>
          <c:h val="0.697265146140336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Violent Crime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149</c:v>
                </c:pt>
                <c:pt idx="1">
                  <c:v>203</c:v>
                </c:pt>
                <c:pt idx="2">
                  <c:v>173</c:v>
                </c:pt>
                <c:pt idx="3">
                  <c:v>215</c:v>
                </c:pt>
                <c:pt idx="4">
                  <c:v>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4F-454E-90EC-0E84605FC0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Property Crime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406</c:v>
                </c:pt>
                <c:pt idx="1">
                  <c:v>440</c:v>
                </c:pt>
                <c:pt idx="2">
                  <c:v>423</c:v>
                </c:pt>
                <c:pt idx="3">
                  <c:v>388</c:v>
                </c:pt>
                <c:pt idx="4">
                  <c:v>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4F-454E-90EC-0E84605FC0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9447679"/>
        <c:axId val="669714095"/>
      </c:barChart>
      <c:catAx>
        <c:axId val="819447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714095"/>
        <c:crosses val="autoZero"/>
        <c:auto val="1"/>
        <c:lblAlgn val="ctr"/>
        <c:lblOffset val="100"/>
        <c:noMultiLvlLbl val="0"/>
      </c:catAx>
      <c:valAx>
        <c:axId val="669714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9447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162434282422326"/>
          <c:y val="2.9648635131834519E-2"/>
          <c:w val="0.34183149474369318"/>
          <c:h val="8.19946731178543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753117344013741E-2"/>
          <c:y val="8.9609877086294573E-2"/>
          <c:w val="0.88798492318641209"/>
          <c:h val="0.76802355598658711"/>
        </c:manualLayout>
      </c:layout>
      <c:lineChart>
        <c:grouping val="standard"/>
        <c:varyColors val="0"/>
        <c:ser>
          <c:idx val="0"/>
          <c:order val="0"/>
          <c:tx>
            <c:strRef>
              <c:f>'Firearms Discharge'!$R$28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'Firearms Discharge'!$Q$29:$Q$47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'Firearms Discharge'!$R$29:$R$47</c:f>
              <c:numCache>
                <c:formatCode>General</c:formatCode>
                <c:ptCount val="19"/>
                <c:pt idx="0">
                  <c:v>5.3</c:v>
                </c:pt>
                <c:pt idx="1">
                  <c:v>33.5</c:v>
                </c:pt>
                <c:pt idx="2">
                  <c:v>6.2</c:v>
                </c:pt>
                <c:pt idx="3">
                  <c:v>15.2</c:v>
                </c:pt>
                <c:pt idx="4">
                  <c:v>0</c:v>
                </c:pt>
                <c:pt idx="5">
                  <c:v>27.1</c:v>
                </c:pt>
                <c:pt idx="6">
                  <c:v>29.2</c:v>
                </c:pt>
                <c:pt idx="7">
                  <c:v>23.5</c:v>
                </c:pt>
                <c:pt idx="8">
                  <c:v>28.5</c:v>
                </c:pt>
                <c:pt idx="9">
                  <c:v>11.3</c:v>
                </c:pt>
                <c:pt idx="10">
                  <c:v>4.9000000000000004</c:v>
                </c:pt>
                <c:pt idx="11">
                  <c:v>0</c:v>
                </c:pt>
                <c:pt idx="12">
                  <c:v>7.9</c:v>
                </c:pt>
                <c:pt idx="13">
                  <c:v>13.9</c:v>
                </c:pt>
                <c:pt idx="14">
                  <c:v>10.5</c:v>
                </c:pt>
                <c:pt idx="15">
                  <c:v>21.1</c:v>
                </c:pt>
                <c:pt idx="16">
                  <c:v>11.5</c:v>
                </c:pt>
                <c:pt idx="17">
                  <c:v>18.5</c:v>
                </c:pt>
                <c:pt idx="18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62-4303-82C0-46D2E88FB403}"/>
            </c:ext>
          </c:extLst>
        </c:ser>
        <c:ser>
          <c:idx val="1"/>
          <c:order val="1"/>
          <c:tx>
            <c:strRef>
              <c:f>'Firearms Discharge'!$S$28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'Firearms Discharge'!$Q$29:$Q$47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'Firearms Discharge'!$S$29:$S$47</c:f>
              <c:numCache>
                <c:formatCode>General</c:formatCode>
                <c:ptCount val="19"/>
                <c:pt idx="0">
                  <c:v>10.9</c:v>
                </c:pt>
                <c:pt idx="1">
                  <c:v>10.6</c:v>
                </c:pt>
                <c:pt idx="2">
                  <c:v>11</c:v>
                </c:pt>
                <c:pt idx="3">
                  <c:v>11</c:v>
                </c:pt>
                <c:pt idx="4">
                  <c:v>10.5</c:v>
                </c:pt>
                <c:pt idx="5">
                  <c:v>10</c:v>
                </c:pt>
                <c:pt idx="6">
                  <c:v>11.1</c:v>
                </c:pt>
                <c:pt idx="7">
                  <c:v>12</c:v>
                </c:pt>
                <c:pt idx="8">
                  <c:v>12.2</c:v>
                </c:pt>
                <c:pt idx="9">
                  <c:v>12.1</c:v>
                </c:pt>
                <c:pt idx="10">
                  <c:v>11.4</c:v>
                </c:pt>
                <c:pt idx="11">
                  <c:v>12</c:v>
                </c:pt>
                <c:pt idx="12">
                  <c:v>12.3</c:v>
                </c:pt>
                <c:pt idx="13">
                  <c:v>12</c:v>
                </c:pt>
                <c:pt idx="14">
                  <c:v>11.6</c:v>
                </c:pt>
                <c:pt idx="15">
                  <c:v>12.3</c:v>
                </c:pt>
                <c:pt idx="16">
                  <c:v>12.8</c:v>
                </c:pt>
                <c:pt idx="17">
                  <c:v>12.5</c:v>
                </c:pt>
                <c:pt idx="18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62-4303-82C0-46D2E88FB4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9495151"/>
        <c:axId val="825088063"/>
      </c:lineChart>
      <c:catAx>
        <c:axId val="819495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12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5088063"/>
        <c:crosses val="autoZero"/>
        <c:auto val="1"/>
        <c:lblAlgn val="ctr"/>
        <c:lblOffset val="100"/>
        <c:noMultiLvlLbl val="0"/>
      </c:catAx>
      <c:valAx>
        <c:axId val="825088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Death</a:t>
                </a:r>
                <a:r>
                  <a:rPr lang="en-US" sz="1200" b="1" baseline="0"/>
                  <a:t> Rates</a:t>
                </a:r>
                <a:endParaRPr lang="en-US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9495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507029291252888"/>
          <c:y val="1.1587240799233487E-2"/>
          <c:w val="0.37888703263151707"/>
          <c:h val="7.8283947739655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697262123085849E-2"/>
          <c:y val="9.1428560458515426E-2"/>
          <c:w val="0.88727526036743443"/>
          <c:h val="0.76815732815510129"/>
        </c:manualLayout>
      </c:layout>
      <c:lineChart>
        <c:grouping val="standard"/>
        <c:varyColors val="0"/>
        <c:ser>
          <c:idx val="0"/>
          <c:order val="0"/>
          <c:tx>
            <c:strRef>
              <c:f>'Motor Vehicle Crash Deaths'!$Q$31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'Motor Vehicle Crash Deaths'!$P$32:$P$50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'Motor Vehicle Crash Deaths'!$Q$32:$Q$50</c:f>
              <c:numCache>
                <c:formatCode>General</c:formatCode>
                <c:ptCount val="19"/>
                <c:pt idx="0">
                  <c:v>20.3</c:v>
                </c:pt>
                <c:pt idx="1">
                  <c:v>22.4</c:v>
                </c:pt>
                <c:pt idx="2">
                  <c:v>21.3</c:v>
                </c:pt>
                <c:pt idx="3">
                  <c:v>23.4</c:v>
                </c:pt>
                <c:pt idx="4">
                  <c:v>44.5</c:v>
                </c:pt>
                <c:pt idx="5">
                  <c:v>27</c:v>
                </c:pt>
                <c:pt idx="6">
                  <c:v>40.299999999999997</c:v>
                </c:pt>
                <c:pt idx="7">
                  <c:v>75.2</c:v>
                </c:pt>
                <c:pt idx="8">
                  <c:v>38.9</c:v>
                </c:pt>
                <c:pt idx="9">
                  <c:v>42</c:v>
                </c:pt>
                <c:pt idx="10">
                  <c:v>13.9</c:v>
                </c:pt>
                <c:pt idx="11">
                  <c:v>43</c:v>
                </c:pt>
                <c:pt idx="12">
                  <c:v>20.6</c:v>
                </c:pt>
                <c:pt idx="13">
                  <c:v>35.799999999999997</c:v>
                </c:pt>
                <c:pt idx="14">
                  <c:v>19.5</c:v>
                </c:pt>
                <c:pt idx="15">
                  <c:v>19.899999999999999</c:v>
                </c:pt>
                <c:pt idx="16">
                  <c:v>22.5</c:v>
                </c:pt>
                <c:pt idx="17">
                  <c:v>27</c:v>
                </c:pt>
                <c:pt idx="18">
                  <c:v>22.1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85-415F-A691-15CD21E39C12}"/>
            </c:ext>
          </c:extLst>
        </c:ser>
        <c:ser>
          <c:idx val="1"/>
          <c:order val="1"/>
          <c:tx>
            <c:strRef>
              <c:f>'Motor Vehicle Crash Deaths'!$R$31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'Motor Vehicle Crash Deaths'!$P$32:$P$50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'Motor Vehicle Crash Deaths'!$R$32:$R$50</c:f>
              <c:numCache>
                <c:formatCode>General</c:formatCode>
                <c:ptCount val="19"/>
                <c:pt idx="0">
                  <c:v>16.399999999999999</c:v>
                </c:pt>
                <c:pt idx="1">
                  <c:v>18.100000000000001</c:v>
                </c:pt>
                <c:pt idx="2">
                  <c:v>18.7</c:v>
                </c:pt>
                <c:pt idx="3">
                  <c:v>18.7</c:v>
                </c:pt>
                <c:pt idx="4">
                  <c:v>18.5</c:v>
                </c:pt>
                <c:pt idx="5">
                  <c:v>19.399999999999999</c:v>
                </c:pt>
                <c:pt idx="6">
                  <c:v>18.600000000000001</c:v>
                </c:pt>
                <c:pt idx="7">
                  <c:v>17.7</c:v>
                </c:pt>
                <c:pt idx="8">
                  <c:v>16.100000000000001</c:v>
                </c:pt>
                <c:pt idx="9">
                  <c:v>13.7</c:v>
                </c:pt>
                <c:pt idx="10">
                  <c:v>12.5</c:v>
                </c:pt>
                <c:pt idx="11">
                  <c:v>12.4</c:v>
                </c:pt>
                <c:pt idx="12">
                  <c:v>12</c:v>
                </c:pt>
                <c:pt idx="13">
                  <c:v>12</c:v>
                </c:pt>
                <c:pt idx="14">
                  <c:v>12.3</c:v>
                </c:pt>
                <c:pt idx="15">
                  <c:v>14.3</c:v>
                </c:pt>
                <c:pt idx="16">
                  <c:v>15.4</c:v>
                </c:pt>
                <c:pt idx="17">
                  <c:v>14.9</c:v>
                </c:pt>
                <c:pt idx="18">
                  <c:v>14.7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85-415F-A691-15CD21E39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588271"/>
        <c:axId val="589611295"/>
      </c:lineChart>
      <c:catAx>
        <c:axId val="827588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78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611295"/>
        <c:crosses val="autoZero"/>
        <c:auto val="1"/>
        <c:lblAlgn val="ctr"/>
        <c:lblOffset val="100"/>
        <c:noMultiLvlLbl val="0"/>
      </c:catAx>
      <c:valAx>
        <c:axId val="589611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Death</a:t>
                </a:r>
                <a:r>
                  <a:rPr lang="en-US" sz="1200" b="1" baseline="0"/>
                  <a:t> Rates</a:t>
                </a:r>
                <a:endParaRPr lang="en-US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588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606227143718963"/>
          <c:y val="1.5999758110265244E-2"/>
          <c:w val="0.34249215194933896"/>
          <c:h val="7.72103394423289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99840044833293E-2"/>
          <c:y val="0.12989492489277701"/>
          <c:w val="0.9140627059683285"/>
          <c:h val="0.75275803605772418"/>
        </c:manualLayout>
      </c:layout>
      <c:lineChart>
        <c:grouping val="standard"/>
        <c:varyColors val="0"/>
        <c:ser>
          <c:idx val="0"/>
          <c:order val="0"/>
          <c:tx>
            <c:strRef>
              <c:f>'Alcohol Suspected Vehicle Death'!$N$27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2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'Alcohol Suspected Vehicle Death'!$M$28:$M$45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'Alcohol Suspected Vehicle Death'!$N$28:$N$45</c:f>
              <c:numCache>
                <c:formatCode>General</c:formatCode>
                <c:ptCount val="18"/>
                <c:pt idx="0">
                  <c:v>26.6</c:v>
                </c:pt>
                <c:pt idx="1">
                  <c:v>37.200000000000003</c:v>
                </c:pt>
                <c:pt idx="2">
                  <c:v>16</c:v>
                </c:pt>
                <c:pt idx="3">
                  <c:v>5.3</c:v>
                </c:pt>
                <c:pt idx="4">
                  <c:v>5.2</c:v>
                </c:pt>
                <c:pt idx="5">
                  <c:v>36.700000000000003</c:v>
                </c:pt>
                <c:pt idx="6">
                  <c:v>10.4</c:v>
                </c:pt>
                <c:pt idx="7">
                  <c:v>20.8</c:v>
                </c:pt>
                <c:pt idx="8">
                  <c:v>20.7</c:v>
                </c:pt>
                <c:pt idx="9">
                  <c:v>25.8</c:v>
                </c:pt>
                <c:pt idx="10">
                  <c:v>0</c:v>
                </c:pt>
                <c:pt idx="11">
                  <c:v>20.7</c:v>
                </c:pt>
                <c:pt idx="12">
                  <c:v>10.4</c:v>
                </c:pt>
                <c:pt idx="13">
                  <c:v>15.5</c:v>
                </c:pt>
                <c:pt idx="14">
                  <c:v>10.4</c:v>
                </c:pt>
                <c:pt idx="15">
                  <c:v>10.4</c:v>
                </c:pt>
                <c:pt idx="16">
                  <c:v>15.6</c:v>
                </c:pt>
                <c:pt idx="17">
                  <c:v>10.4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F2-4C95-BDD8-662F60CEE009}"/>
            </c:ext>
          </c:extLst>
        </c:ser>
        <c:ser>
          <c:idx val="1"/>
          <c:order val="1"/>
          <c:tx>
            <c:strRef>
              <c:f>'Alcohol Suspected Vehicle Death'!$O$27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'Alcohol Suspected Vehicle Death'!$M$28:$M$45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'Alcohol Suspected Vehicle Death'!$O$28:$O$45</c:f>
              <c:numCache>
                <c:formatCode>General</c:formatCode>
                <c:ptCount val="18"/>
                <c:pt idx="0">
                  <c:v>6.1</c:v>
                </c:pt>
                <c:pt idx="1">
                  <c:v>6.1</c:v>
                </c:pt>
                <c:pt idx="2">
                  <c:v>6</c:v>
                </c:pt>
                <c:pt idx="3">
                  <c:v>6.4</c:v>
                </c:pt>
                <c:pt idx="4">
                  <c:v>6.3</c:v>
                </c:pt>
                <c:pt idx="5">
                  <c:v>6.9</c:v>
                </c:pt>
                <c:pt idx="6">
                  <c:v>6</c:v>
                </c:pt>
                <c:pt idx="7">
                  <c:v>6.7</c:v>
                </c:pt>
                <c:pt idx="8">
                  <c:v>6.3</c:v>
                </c:pt>
                <c:pt idx="9">
                  <c:v>5.4</c:v>
                </c:pt>
                <c:pt idx="10">
                  <c:v>4.2</c:v>
                </c:pt>
                <c:pt idx="11">
                  <c:v>4.4000000000000004</c:v>
                </c:pt>
                <c:pt idx="12">
                  <c:v>4.2</c:v>
                </c:pt>
                <c:pt idx="13">
                  <c:v>4.5</c:v>
                </c:pt>
                <c:pt idx="14">
                  <c:v>4.2</c:v>
                </c:pt>
                <c:pt idx="15">
                  <c:v>4.5999999999999996</c:v>
                </c:pt>
                <c:pt idx="16">
                  <c:v>4.5999999999999996</c:v>
                </c:pt>
                <c:pt idx="17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F2-4C95-BDD8-662F60CEE0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958303"/>
        <c:axId val="589610879"/>
      </c:lineChart>
      <c:catAx>
        <c:axId val="381958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08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610879"/>
        <c:crosses val="autoZero"/>
        <c:auto val="1"/>
        <c:lblAlgn val="ctr"/>
        <c:lblOffset val="100"/>
        <c:noMultiLvlLbl val="0"/>
      </c:catAx>
      <c:valAx>
        <c:axId val="589610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Death</a:t>
                </a:r>
                <a:r>
                  <a:rPr lang="en-US" sz="1200" b="1" baseline="0"/>
                  <a:t> Rates</a:t>
                </a:r>
                <a:endParaRPr lang="en-US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9583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81006277432702"/>
          <c:y val="4.520832723333236E-2"/>
          <c:w val="0.23710993213211692"/>
          <c:h val="6.45263116940728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187411266445175E-2"/>
          <c:y val="0.13406191540101081"/>
          <c:w val="0.91072468966969322"/>
          <c:h val="0.73166229431753727"/>
        </c:manualLayout>
      </c:layout>
      <c:lineChart>
        <c:grouping val="standard"/>
        <c:varyColors val="0"/>
        <c:ser>
          <c:idx val="0"/>
          <c:order val="0"/>
          <c:tx>
            <c:strRef>
              <c:f>'Alcohol suspected injuries'!$M$26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'Alcohol suspected injuries'!$L$27:$L$44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'Alcohol suspected injuries'!$M$27:$M$44</c:f>
              <c:numCache>
                <c:formatCode>General</c:formatCode>
                <c:ptCount val="18"/>
                <c:pt idx="0">
                  <c:v>143.80000000000001</c:v>
                </c:pt>
                <c:pt idx="1">
                  <c:v>154.30000000000001</c:v>
                </c:pt>
                <c:pt idx="2">
                  <c:v>58.7</c:v>
                </c:pt>
                <c:pt idx="3">
                  <c:v>153.19999999999999</c:v>
                </c:pt>
                <c:pt idx="4">
                  <c:v>183.2</c:v>
                </c:pt>
                <c:pt idx="5">
                  <c:v>178.3</c:v>
                </c:pt>
                <c:pt idx="6">
                  <c:v>140.9</c:v>
                </c:pt>
                <c:pt idx="7">
                  <c:v>124.8</c:v>
                </c:pt>
                <c:pt idx="8">
                  <c:v>196.5</c:v>
                </c:pt>
                <c:pt idx="9">
                  <c:v>165.2</c:v>
                </c:pt>
                <c:pt idx="10">
                  <c:v>171.8</c:v>
                </c:pt>
                <c:pt idx="11">
                  <c:v>140</c:v>
                </c:pt>
                <c:pt idx="12">
                  <c:v>46.7</c:v>
                </c:pt>
                <c:pt idx="13">
                  <c:v>72.2</c:v>
                </c:pt>
                <c:pt idx="14">
                  <c:v>57.1</c:v>
                </c:pt>
                <c:pt idx="15">
                  <c:v>52.1</c:v>
                </c:pt>
                <c:pt idx="16">
                  <c:v>103.9</c:v>
                </c:pt>
                <c:pt idx="17">
                  <c:v>31.1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1B-43A3-9940-816642276666}"/>
            </c:ext>
          </c:extLst>
        </c:ser>
        <c:ser>
          <c:idx val="1"/>
          <c:order val="1"/>
          <c:tx>
            <c:strRef>
              <c:f>'Alcohol suspected injuries'!$N$26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'Alcohol suspected injuries'!$L$27:$L$44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'Alcohol suspected injuries'!$N$27:$N$44</c:f>
              <c:numCache>
                <c:formatCode>General</c:formatCode>
                <c:ptCount val="18"/>
                <c:pt idx="0">
                  <c:v>123</c:v>
                </c:pt>
                <c:pt idx="1">
                  <c:v>122.1</c:v>
                </c:pt>
                <c:pt idx="2">
                  <c:v>100.9</c:v>
                </c:pt>
                <c:pt idx="3">
                  <c:v>101.8</c:v>
                </c:pt>
                <c:pt idx="4">
                  <c:v>100.6</c:v>
                </c:pt>
                <c:pt idx="5">
                  <c:v>99.5</c:v>
                </c:pt>
                <c:pt idx="6">
                  <c:v>89.5</c:v>
                </c:pt>
                <c:pt idx="7">
                  <c:v>87.6</c:v>
                </c:pt>
                <c:pt idx="8">
                  <c:v>84.4</c:v>
                </c:pt>
                <c:pt idx="9">
                  <c:v>75.5</c:v>
                </c:pt>
                <c:pt idx="10">
                  <c:v>64.7</c:v>
                </c:pt>
                <c:pt idx="11">
                  <c:v>62.1</c:v>
                </c:pt>
                <c:pt idx="12">
                  <c:v>63.1</c:v>
                </c:pt>
                <c:pt idx="13">
                  <c:v>58.8</c:v>
                </c:pt>
                <c:pt idx="14">
                  <c:v>55.4</c:v>
                </c:pt>
                <c:pt idx="15">
                  <c:v>54.2</c:v>
                </c:pt>
                <c:pt idx="16">
                  <c:v>51.3</c:v>
                </c:pt>
                <c:pt idx="17">
                  <c:v>21.7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1B-43A3-9940-816642276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7010223"/>
        <c:axId val="820560655"/>
      </c:lineChart>
      <c:catAx>
        <c:axId val="897010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38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0560655"/>
        <c:crosses val="autoZero"/>
        <c:auto val="1"/>
        <c:lblAlgn val="ctr"/>
        <c:lblOffset val="100"/>
        <c:noMultiLvlLbl val="0"/>
      </c:catAx>
      <c:valAx>
        <c:axId val="82056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7010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022540401452875"/>
          <c:y val="3.8615430934936142E-2"/>
          <c:w val="0.34347703225444165"/>
          <c:h val="7.38350244441547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 rot="0"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236072691413268E-2"/>
          <c:y val="0.13898988130248865"/>
          <c:w val="0.87875739704413025"/>
          <c:h val="0.71208606224944726"/>
        </c:manualLayout>
      </c:layout>
      <c:lineChart>
        <c:grouping val="standard"/>
        <c:varyColors val="0"/>
        <c:ser>
          <c:idx val="0"/>
          <c:order val="0"/>
          <c:tx>
            <c:strRef>
              <c:f>'Traumatic Brain Injury'!$O$19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'Traumatic Brain Injury'!$N$20:$N$33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'Traumatic Brain Injury'!$O$20:$O$33</c:f>
              <c:numCache>
                <c:formatCode>General</c:formatCode>
                <c:ptCount val="14"/>
                <c:pt idx="0">
                  <c:v>46.5</c:v>
                </c:pt>
                <c:pt idx="1">
                  <c:v>24.9</c:v>
                </c:pt>
                <c:pt idx="2">
                  <c:v>50.3</c:v>
                </c:pt>
                <c:pt idx="3">
                  <c:v>48.5</c:v>
                </c:pt>
                <c:pt idx="4">
                  <c:v>54.3</c:v>
                </c:pt>
                <c:pt idx="5">
                  <c:v>0</c:v>
                </c:pt>
                <c:pt idx="6">
                  <c:v>8.9</c:v>
                </c:pt>
                <c:pt idx="7">
                  <c:v>17.3</c:v>
                </c:pt>
                <c:pt idx="8">
                  <c:v>23.6</c:v>
                </c:pt>
                <c:pt idx="9">
                  <c:v>17.600000000000001</c:v>
                </c:pt>
                <c:pt idx="10">
                  <c:v>16</c:v>
                </c:pt>
                <c:pt idx="11">
                  <c:v>17.7</c:v>
                </c:pt>
                <c:pt idx="12">
                  <c:v>24.9</c:v>
                </c:pt>
                <c:pt idx="13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F5-4CBA-9445-0D337EF8E96C}"/>
            </c:ext>
          </c:extLst>
        </c:ser>
        <c:ser>
          <c:idx val="1"/>
          <c:order val="1"/>
          <c:tx>
            <c:strRef>
              <c:f>'Traumatic Brain Injury'!$P$19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'Traumatic Brain Injury'!$N$20:$N$33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'Traumatic Brain Injury'!$P$20:$P$33</c:f>
              <c:numCache>
                <c:formatCode>General</c:formatCode>
                <c:ptCount val="14"/>
                <c:pt idx="0">
                  <c:v>20.3</c:v>
                </c:pt>
                <c:pt idx="1">
                  <c:v>19.5</c:v>
                </c:pt>
                <c:pt idx="2">
                  <c:v>19.100000000000001</c:v>
                </c:pt>
                <c:pt idx="3">
                  <c:v>17.899999999999999</c:v>
                </c:pt>
                <c:pt idx="4">
                  <c:v>17.399999999999999</c:v>
                </c:pt>
                <c:pt idx="5">
                  <c:v>16.8</c:v>
                </c:pt>
                <c:pt idx="6">
                  <c:v>16.7</c:v>
                </c:pt>
                <c:pt idx="7">
                  <c:v>17.2</c:v>
                </c:pt>
                <c:pt idx="8">
                  <c:v>17.100000000000001</c:v>
                </c:pt>
                <c:pt idx="9">
                  <c:v>17.5</c:v>
                </c:pt>
                <c:pt idx="10">
                  <c:v>18.399999999999999</c:v>
                </c:pt>
                <c:pt idx="11">
                  <c:v>19.100000000000001</c:v>
                </c:pt>
                <c:pt idx="12">
                  <c:v>19</c:v>
                </c:pt>
                <c:pt idx="13">
                  <c:v>18.899999999999999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F5-4CBA-9445-0D337EF8E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0062527"/>
        <c:axId val="890697871"/>
      </c:lineChart>
      <c:catAx>
        <c:axId val="900062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32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697871"/>
        <c:crosses val="autoZero"/>
        <c:auto val="1"/>
        <c:lblAlgn val="ctr"/>
        <c:lblOffset val="100"/>
        <c:noMultiLvlLbl val="0"/>
      </c:catAx>
      <c:valAx>
        <c:axId val="890697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Death Rates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0062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760027397039191"/>
          <c:y val="2.7474489464790971E-2"/>
          <c:w val="0.3747266430606821"/>
          <c:h val="8.18897533584979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248585452304034E-2"/>
          <c:y val="0.13172336571984111"/>
          <c:w val="0.91633574141700169"/>
          <c:h val="0.7597559418416564"/>
        </c:manualLayout>
      </c:layout>
      <c:lineChart>
        <c:grouping val="standard"/>
        <c:varyColors val="0"/>
        <c:ser>
          <c:idx val="0"/>
          <c:order val="0"/>
          <c:tx>
            <c:strRef>
              <c:f>Homicide!$Q$31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Homicide!$P$32:$P$49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Homicide!$Q$32:$Q$49</c:f>
              <c:numCache>
                <c:formatCode>General</c:formatCode>
                <c:ptCount val="18"/>
                <c:pt idx="0">
                  <c:v>5.3</c:v>
                </c:pt>
                <c:pt idx="1">
                  <c:v>12.2</c:v>
                </c:pt>
                <c:pt idx="2">
                  <c:v>0</c:v>
                </c:pt>
                <c:pt idx="3">
                  <c:v>9.6</c:v>
                </c:pt>
                <c:pt idx="4">
                  <c:v>0</c:v>
                </c:pt>
                <c:pt idx="5">
                  <c:v>17.100000000000001</c:v>
                </c:pt>
                <c:pt idx="6">
                  <c:v>9.8000000000000007</c:v>
                </c:pt>
                <c:pt idx="7">
                  <c:v>5</c:v>
                </c:pt>
                <c:pt idx="8">
                  <c:v>17</c:v>
                </c:pt>
                <c:pt idx="9">
                  <c:v>4.5</c:v>
                </c:pt>
                <c:pt idx="10">
                  <c:v>4.9000000000000004</c:v>
                </c:pt>
                <c:pt idx="11">
                  <c:v>3.3</c:v>
                </c:pt>
                <c:pt idx="12">
                  <c:v>0</c:v>
                </c:pt>
                <c:pt idx="13">
                  <c:v>0</c:v>
                </c:pt>
                <c:pt idx="14">
                  <c:v>7</c:v>
                </c:pt>
                <c:pt idx="15">
                  <c:v>17</c:v>
                </c:pt>
                <c:pt idx="16">
                  <c:v>11.3</c:v>
                </c:pt>
                <c:pt idx="17">
                  <c:v>16.600000000000001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1C-4050-9418-BF93AD8C318F}"/>
            </c:ext>
          </c:extLst>
        </c:ser>
        <c:ser>
          <c:idx val="1"/>
          <c:order val="1"/>
          <c:tx>
            <c:strRef>
              <c:f>Homicide!$R$31</c:f>
              <c:strCache>
                <c:ptCount val="1"/>
                <c:pt idx="0">
                  <c:v>Florida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9"/>
            <c:marker>
              <c:symbol val="triangle"/>
              <c:size val="9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412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FB1C-4050-9418-BF93AD8C318F}"/>
              </c:ext>
            </c:extLst>
          </c:dPt>
          <c:cat>
            <c:numRef>
              <c:f>Homicide!$P$32:$P$49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Homicide!$R$32:$R$49</c:f>
              <c:numCache>
                <c:formatCode>General</c:formatCode>
                <c:ptCount val="18"/>
                <c:pt idx="0">
                  <c:v>6.2</c:v>
                </c:pt>
                <c:pt idx="1">
                  <c:v>6</c:v>
                </c:pt>
                <c:pt idx="2">
                  <c:v>6.3</c:v>
                </c:pt>
                <c:pt idx="3">
                  <c:v>6.1</c:v>
                </c:pt>
                <c:pt idx="4">
                  <c:v>6.1</c:v>
                </c:pt>
                <c:pt idx="5">
                  <c:v>5.8</c:v>
                </c:pt>
                <c:pt idx="6">
                  <c:v>6.9</c:v>
                </c:pt>
                <c:pt idx="7">
                  <c:v>7.5</c:v>
                </c:pt>
                <c:pt idx="8">
                  <c:v>7.4</c:v>
                </c:pt>
                <c:pt idx="9">
                  <c:v>6.4</c:v>
                </c:pt>
                <c:pt idx="10">
                  <c:v>6.1</c:v>
                </c:pt>
                <c:pt idx="11">
                  <c:v>6.2</c:v>
                </c:pt>
                <c:pt idx="12">
                  <c:v>6.5</c:v>
                </c:pt>
                <c:pt idx="13">
                  <c:v>6.2</c:v>
                </c:pt>
                <c:pt idx="14">
                  <c:v>6.2</c:v>
                </c:pt>
                <c:pt idx="15">
                  <c:v>6.3</c:v>
                </c:pt>
                <c:pt idx="16">
                  <c:v>6.9</c:v>
                </c:pt>
                <c:pt idx="17">
                  <c:v>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B1C-4050-9418-BF93AD8C31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9576559"/>
        <c:axId val="586947871"/>
      </c:lineChart>
      <c:catAx>
        <c:axId val="819576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14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947871"/>
        <c:crosses val="autoZero"/>
        <c:auto val="1"/>
        <c:lblAlgn val="ctr"/>
        <c:lblOffset val="100"/>
        <c:noMultiLvlLbl val="0"/>
      </c:catAx>
      <c:valAx>
        <c:axId val="586947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Death</a:t>
                </a:r>
                <a:r>
                  <a:rPr lang="en-US" sz="1200" b="1" baseline="0"/>
                  <a:t> Rate</a:t>
                </a:r>
                <a:endParaRPr lang="en-US" sz="1200" b="1"/>
              </a:p>
            </c:rich>
          </c:tx>
          <c:layout>
            <c:manualLayout>
              <c:xMode val="edge"/>
              <c:yMode val="edge"/>
              <c:x val="7.7238698290744093E-3"/>
              <c:y val="0.449588788002133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9576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271318564929312"/>
          <c:y val="2.5612646180667758E-2"/>
          <c:w val="0.34596414117409513"/>
          <c:h val="7.41592177084144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525537737568291E-2"/>
          <c:y val="9.6969684629643255E-2"/>
          <c:w val="0.89835910556098042"/>
          <c:h val="0.75410625892229266"/>
        </c:manualLayout>
      </c:layout>
      <c:lineChart>
        <c:grouping val="standard"/>
        <c:varyColors val="0"/>
        <c:ser>
          <c:idx val="0"/>
          <c:order val="0"/>
          <c:tx>
            <c:strRef>
              <c:f>'Aggravated Assault'!$N$28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'Aggravated Assault'!$M$29:$M$46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'Aggravated Assault'!$N$29:$N$46</c:f>
              <c:numCache>
                <c:formatCode>General</c:formatCode>
                <c:ptCount val="18"/>
                <c:pt idx="0">
                  <c:v>580.6</c:v>
                </c:pt>
                <c:pt idx="1">
                  <c:v>537.20000000000005</c:v>
                </c:pt>
                <c:pt idx="2">
                  <c:v>421.3</c:v>
                </c:pt>
                <c:pt idx="3">
                  <c:v>459.7</c:v>
                </c:pt>
                <c:pt idx="4">
                  <c:v>680.5</c:v>
                </c:pt>
                <c:pt idx="5">
                  <c:v>498.3</c:v>
                </c:pt>
                <c:pt idx="6">
                  <c:v>569</c:v>
                </c:pt>
                <c:pt idx="7">
                  <c:v>863.2</c:v>
                </c:pt>
                <c:pt idx="8">
                  <c:v>796.3</c:v>
                </c:pt>
                <c:pt idx="9">
                  <c:v>635</c:v>
                </c:pt>
                <c:pt idx="10">
                  <c:v>728.9</c:v>
                </c:pt>
                <c:pt idx="11">
                  <c:v>596.29999999999995</c:v>
                </c:pt>
                <c:pt idx="12">
                  <c:v>690.7</c:v>
                </c:pt>
                <c:pt idx="13">
                  <c:v>716.5</c:v>
                </c:pt>
                <c:pt idx="14">
                  <c:v>648.79999999999995</c:v>
                </c:pt>
                <c:pt idx="15">
                  <c:v>968.8</c:v>
                </c:pt>
                <c:pt idx="16">
                  <c:v>815.5</c:v>
                </c:pt>
                <c:pt idx="17">
                  <c:v>995.1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05-4638-AF31-F95905F9352D}"/>
            </c:ext>
          </c:extLst>
        </c:ser>
        <c:ser>
          <c:idx val="1"/>
          <c:order val="1"/>
          <c:tx>
            <c:strRef>
              <c:f>'Aggravated Assault'!$O$28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'Aggravated Assault'!$M$29:$M$46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'Aggravated Assault'!$O$29:$O$46</c:f>
              <c:numCache>
                <c:formatCode>General</c:formatCode>
                <c:ptCount val="18"/>
                <c:pt idx="0">
                  <c:v>518.6</c:v>
                </c:pt>
                <c:pt idx="1">
                  <c:v>512</c:v>
                </c:pt>
                <c:pt idx="2">
                  <c:v>489.1</c:v>
                </c:pt>
                <c:pt idx="3">
                  <c:v>462.9</c:v>
                </c:pt>
                <c:pt idx="4">
                  <c:v>459.7</c:v>
                </c:pt>
                <c:pt idx="5">
                  <c:v>462.2</c:v>
                </c:pt>
                <c:pt idx="6">
                  <c:v>453.4</c:v>
                </c:pt>
                <c:pt idx="7">
                  <c:v>439.2</c:v>
                </c:pt>
                <c:pt idx="8">
                  <c:v>417.7</c:v>
                </c:pt>
                <c:pt idx="9">
                  <c:v>381</c:v>
                </c:pt>
                <c:pt idx="10">
                  <c:v>345.2</c:v>
                </c:pt>
                <c:pt idx="11">
                  <c:v>350.1</c:v>
                </c:pt>
                <c:pt idx="12">
                  <c:v>334</c:v>
                </c:pt>
                <c:pt idx="13">
                  <c:v>314.89999999999998</c:v>
                </c:pt>
                <c:pt idx="14">
                  <c:v>313.60000000000002</c:v>
                </c:pt>
                <c:pt idx="15">
                  <c:v>320.3</c:v>
                </c:pt>
                <c:pt idx="16">
                  <c:v>295</c:v>
                </c:pt>
                <c:pt idx="17">
                  <c:v>282.10000000000002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05-4638-AF31-F95905F935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313167"/>
        <c:axId val="584632479"/>
      </c:lineChart>
      <c:catAx>
        <c:axId val="672313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02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632479"/>
        <c:crosses val="autoZero"/>
        <c:auto val="1"/>
        <c:lblAlgn val="ctr"/>
        <c:lblOffset val="100"/>
        <c:noMultiLvlLbl val="0"/>
      </c:catAx>
      <c:valAx>
        <c:axId val="584632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313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821143081133753"/>
          <c:y val="2.4242166643802861E-2"/>
          <c:w val="0.37649846209543858"/>
          <c:h val="8.18897533584979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14746172892299E-2"/>
          <c:y val="0.11254394863348458"/>
          <c:w val="0.90406694488816741"/>
          <c:h val="0.7434204744815458"/>
        </c:manualLayout>
      </c:layout>
      <c:lineChart>
        <c:grouping val="standard"/>
        <c:varyColors val="0"/>
        <c:ser>
          <c:idx val="0"/>
          <c:order val="0"/>
          <c:tx>
            <c:strRef>
              <c:f>'Forcible Sex Offenses'!$N$27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'Forcible Sex Offenses'!$M$28:$M$45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'Forcible Sex Offenses'!$N$28:$N$45</c:f>
              <c:numCache>
                <c:formatCode>General</c:formatCode>
                <c:ptCount val="18"/>
                <c:pt idx="0">
                  <c:v>53.3</c:v>
                </c:pt>
                <c:pt idx="1">
                  <c:v>16</c:v>
                </c:pt>
                <c:pt idx="2">
                  <c:v>37.299999999999997</c:v>
                </c:pt>
                <c:pt idx="3">
                  <c:v>84.5</c:v>
                </c:pt>
                <c:pt idx="4">
                  <c:v>68.099999999999994</c:v>
                </c:pt>
                <c:pt idx="5">
                  <c:v>36.700000000000003</c:v>
                </c:pt>
                <c:pt idx="6">
                  <c:v>67.900000000000006</c:v>
                </c:pt>
                <c:pt idx="7">
                  <c:v>41.6</c:v>
                </c:pt>
                <c:pt idx="8">
                  <c:v>31</c:v>
                </c:pt>
                <c:pt idx="9">
                  <c:v>56.8</c:v>
                </c:pt>
                <c:pt idx="10">
                  <c:v>46.9</c:v>
                </c:pt>
                <c:pt idx="11">
                  <c:v>20.7</c:v>
                </c:pt>
                <c:pt idx="12">
                  <c:v>36.4</c:v>
                </c:pt>
                <c:pt idx="13">
                  <c:v>36.1</c:v>
                </c:pt>
                <c:pt idx="14">
                  <c:v>51.9</c:v>
                </c:pt>
                <c:pt idx="15">
                  <c:v>31.3</c:v>
                </c:pt>
                <c:pt idx="16">
                  <c:v>46.7</c:v>
                </c:pt>
                <c:pt idx="17">
                  <c:v>62.2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D3-458B-BD4F-C8181E586590}"/>
            </c:ext>
          </c:extLst>
        </c:ser>
        <c:ser>
          <c:idx val="1"/>
          <c:order val="1"/>
          <c:tx>
            <c:strRef>
              <c:f>'Forcible Sex Offenses'!$O$27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'Forcible Sex Offenses'!$M$28:$M$45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'Forcible Sex Offenses'!$O$28:$O$45</c:f>
              <c:numCache>
                <c:formatCode>General</c:formatCode>
                <c:ptCount val="18"/>
                <c:pt idx="0">
                  <c:v>77.099999999999994</c:v>
                </c:pt>
                <c:pt idx="1">
                  <c:v>77.900000000000006</c:v>
                </c:pt>
                <c:pt idx="2">
                  <c:v>76.599999999999994</c:v>
                </c:pt>
                <c:pt idx="3">
                  <c:v>74.7</c:v>
                </c:pt>
                <c:pt idx="4">
                  <c:v>71.099999999999994</c:v>
                </c:pt>
                <c:pt idx="5">
                  <c:v>68.400000000000006</c:v>
                </c:pt>
                <c:pt idx="6">
                  <c:v>63.4</c:v>
                </c:pt>
                <c:pt idx="7">
                  <c:v>60.6</c:v>
                </c:pt>
                <c:pt idx="8">
                  <c:v>58.1</c:v>
                </c:pt>
                <c:pt idx="9">
                  <c:v>54.7</c:v>
                </c:pt>
                <c:pt idx="10">
                  <c:v>52.5</c:v>
                </c:pt>
                <c:pt idx="11">
                  <c:v>52.2</c:v>
                </c:pt>
                <c:pt idx="12">
                  <c:v>53.1</c:v>
                </c:pt>
                <c:pt idx="13">
                  <c:v>51.1</c:v>
                </c:pt>
                <c:pt idx="14">
                  <c:v>52.3</c:v>
                </c:pt>
                <c:pt idx="15">
                  <c:v>53.9</c:v>
                </c:pt>
                <c:pt idx="16">
                  <c:v>51.8</c:v>
                </c:pt>
                <c:pt idx="17">
                  <c:v>54.4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D3-458B-BD4F-C8181E586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4142143"/>
        <c:axId val="669496095"/>
      </c:lineChart>
      <c:catAx>
        <c:axId val="884142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14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496095"/>
        <c:crosses val="autoZero"/>
        <c:auto val="1"/>
        <c:lblAlgn val="ctr"/>
        <c:lblOffset val="100"/>
        <c:noMultiLvlLbl val="0"/>
      </c:catAx>
      <c:valAx>
        <c:axId val="669496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4142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450945887092183"/>
          <c:y val="2.8135740999253398E-2"/>
          <c:w val="0.34397159957811757"/>
          <c:h val="7.92016961347849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F164A-ED95-400F-A47B-A1A6E9A9F0D7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BB10E-610C-4CB4-8CA2-EDE3462E1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46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562CF-55B7-4D3E-8525-F9D07461E0B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7E9D5-0703-461E-BA24-C0312C04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7E9D5-0703-461E-BA24-C0312C0471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9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7E9D5-0703-461E-BA24-C0312C0471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59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motor vehicle crash deaths occurred in Madison County and were not necessarily Madison County residents.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7E9D5-0703-461E-BA24-C0312C0471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39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Percent of resident population incarcerated during the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57E9D5-0703-461E-BA24-C0312C0471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168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>
          <a:xfrm>
            <a:off x="0" y="464024"/>
            <a:ext cx="12242042" cy="6114197"/>
          </a:xfrm>
          <a:prstGeom prst="rect">
            <a:avLst/>
          </a:prstGeom>
        </p:spPr>
      </p:pic>
      <p:sp>
        <p:nvSpPr>
          <p:cNvPr id="11" name="Rectangle 10"/>
          <p:cNvSpPr>
            <a:spLocks noChangeAspect="1"/>
          </p:cNvSpPr>
          <p:nvPr userDrawn="1"/>
        </p:nvSpPr>
        <p:spPr>
          <a:xfrm>
            <a:off x="-13648" y="3220868"/>
            <a:ext cx="12242043" cy="2593073"/>
          </a:xfrm>
          <a:prstGeom prst="rect">
            <a:avLst/>
          </a:prstGeom>
          <a:solidFill>
            <a:srgbClr val="1CADE4">
              <a:alpha val="59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3407146"/>
            <a:ext cx="9966960" cy="1642772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5303604"/>
            <a:ext cx="8767860" cy="564524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1642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788" y="417096"/>
            <a:ext cx="10519125" cy="962526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021" y="1604212"/>
            <a:ext cx="11369842" cy="4299284"/>
          </a:xfrm>
        </p:spPr>
        <p:txBody>
          <a:bodyPr/>
          <a:lstStyle>
            <a:lvl1pPr marL="336550" indent="-2905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2800"/>
            </a:lvl1pPr>
            <a:lvl2pPr marL="577850" indent="-303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400"/>
            </a:lvl2pPr>
            <a:lvl3pPr marL="850900" indent="-303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000"/>
            </a:lvl3pPr>
            <a:lvl4pPr marL="1090613" indent="-2682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800"/>
            </a:lvl4pPr>
            <a:lvl5pPr marL="1379538" indent="-2825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12295" y="112296"/>
            <a:ext cx="11967410" cy="6625388"/>
          </a:xfrm>
          <a:prstGeom prst="rect">
            <a:avLst/>
          </a:prstGeom>
          <a:noFill/>
          <a:ln w="2413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12295" y="112522"/>
            <a:ext cx="1059062" cy="1315003"/>
            <a:chOff x="263236" y="3491345"/>
            <a:chExt cx="1662545" cy="2064328"/>
          </a:xfrm>
        </p:grpSpPr>
        <p:sp>
          <p:nvSpPr>
            <p:cNvPr id="13" name="Rectangle 12"/>
            <p:cNvSpPr/>
            <p:nvPr/>
          </p:nvSpPr>
          <p:spPr>
            <a:xfrm>
              <a:off x="263236" y="3491345"/>
              <a:ext cx="1662545" cy="2064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371" y="3593957"/>
              <a:ext cx="1438275" cy="1914525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674" y="112295"/>
            <a:ext cx="1076423" cy="13777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A58EFA-9DCC-451A-9398-28B319C3B931}"/>
              </a:ext>
            </a:extLst>
          </p:cNvPr>
          <p:cNvSpPr/>
          <p:nvPr userDrawn="1"/>
        </p:nvSpPr>
        <p:spPr>
          <a:xfrm>
            <a:off x="11758863" y="6436042"/>
            <a:ext cx="356855" cy="356855"/>
          </a:xfrm>
          <a:prstGeom prst="rect">
            <a:avLst/>
          </a:prstGeom>
          <a:solidFill>
            <a:srgbClr val="FFE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E38E5AF-355D-4501-A97F-FCA807DAE024}" type="slidenum">
              <a:rPr lang="en-US" sz="1050" smtClean="0">
                <a:solidFill>
                  <a:schemeClr val="tx1"/>
                </a:solidFill>
              </a:rPr>
              <a:pPr/>
              <a:t>‹#›</a:t>
            </a:fld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9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67" y="256674"/>
            <a:ext cx="11693959" cy="6348321"/>
          </a:xfrm>
          <a:prstGeom prst="rect">
            <a:avLst/>
          </a:prstGeom>
        </p:spPr>
      </p:pic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240631" y="1807048"/>
            <a:ext cx="11678653" cy="2283689"/>
          </a:xfrm>
          <a:prstGeom prst="rect">
            <a:avLst/>
          </a:prstGeom>
          <a:solidFill>
            <a:srgbClr val="1CADE4">
              <a:alpha val="59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1737" y="2101279"/>
            <a:ext cx="10840452" cy="1356360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1988" y="3576638"/>
            <a:ext cx="10839450" cy="770773"/>
          </a:xfrm>
        </p:spPr>
        <p:txBody>
          <a:bodyPr>
            <a:normAutofit/>
          </a:bodyPr>
          <a:lstStyle>
            <a:lvl1pPr marL="4572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enter subtitle</a:t>
            </a:r>
          </a:p>
        </p:txBody>
      </p:sp>
    </p:spTree>
    <p:extLst>
      <p:ext uri="{BB962C8B-B14F-4D97-AF65-F5344CB8AC3E}">
        <p14:creationId xmlns:p14="http://schemas.microsoft.com/office/powerpoint/2010/main" val="120689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2295" y="112296"/>
            <a:ext cx="11967410" cy="6625388"/>
          </a:xfrm>
          <a:prstGeom prst="rect">
            <a:avLst/>
          </a:prstGeom>
          <a:noFill/>
          <a:ln w="2413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844670" y="6510670"/>
            <a:ext cx="356855" cy="356855"/>
          </a:xfrm>
          <a:prstGeom prst="rect">
            <a:avLst/>
          </a:prstGeom>
          <a:solidFill>
            <a:srgbClr val="FFE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2991" y="6507086"/>
            <a:ext cx="433137" cy="38167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DE38E5AF-355D-4501-A97F-FCA807DAE0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5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A6EF8C-3D3D-449E-88C6-3FCEDAC07EFB}"/>
              </a:ext>
            </a:extLst>
          </p:cNvPr>
          <p:cNvSpPr/>
          <p:nvPr userDrawn="1"/>
        </p:nvSpPr>
        <p:spPr>
          <a:xfrm>
            <a:off x="112295" y="112296"/>
            <a:ext cx="11967410" cy="6625388"/>
          </a:xfrm>
          <a:prstGeom prst="rect">
            <a:avLst/>
          </a:prstGeom>
          <a:noFill/>
          <a:ln w="2413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FE77899-CC25-47E0-8DEF-643685727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2991" y="6507086"/>
            <a:ext cx="433137" cy="38167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DE38E5AF-355D-4501-A97F-FCA807DAE0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0C8070-A65B-421F-AEF3-9B6AD4C2625B}"/>
              </a:ext>
            </a:extLst>
          </p:cNvPr>
          <p:cNvSpPr/>
          <p:nvPr userDrawn="1"/>
        </p:nvSpPr>
        <p:spPr>
          <a:xfrm>
            <a:off x="11844670" y="6510670"/>
            <a:ext cx="356855" cy="356855"/>
          </a:xfrm>
          <a:prstGeom prst="rect">
            <a:avLst/>
          </a:prstGeom>
          <a:solidFill>
            <a:srgbClr val="FFE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2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E38E5AF-355D-4501-A97F-FCA807DAE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4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26" r:id="rId3"/>
    <p:sldLayoutId id="2147483817" r:id="rId4"/>
    <p:sldLayoutId id="214748381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INJURY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61988" y="3207672"/>
            <a:ext cx="10839450" cy="433887"/>
          </a:xfrm>
        </p:spPr>
        <p:txBody>
          <a:bodyPr>
            <a:normAutofit/>
          </a:bodyPr>
          <a:lstStyle/>
          <a:p>
            <a:r>
              <a:rPr lang="en-US" dirty="0"/>
              <a:t>Data Source:  DOH Florida CHARTS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994701" y="3179821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F8BB97B-5D8E-4697-B627-6A287E517920}"/>
              </a:ext>
            </a:extLst>
          </p:cNvPr>
          <p:cNvSpPr txBox="1"/>
          <p:nvPr/>
        </p:nvSpPr>
        <p:spPr>
          <a:xfrm>
            <a:off x="552893" y="5879017"/>
            <a:ext cx="10645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Presentation developed by:  Pam Beck, Operations Manager, Department of Health-Madison</a:t>
            </a:r>
          </a:p>
          <a:p>
            <a:r>
              <a:rPr lang="en-US" dirty="0"/>
              <a:t>Presented by</a:t>
            </a:r>
            <a:r>
              <a:rPr lang="en-US"/>
              <a:t>:  Pam Beck, Operations Manager, Department of Health-Madison</a:t>
            </a:r>
          </a:p>
        </p:txBody>
      </p:sp>
    </p:spTree>
    <p:extLst>
      <p:ext uri="{BB962C8B-B14F-4D97-AF65-F5344CB8AC3E}">
        <p14:creationId xmlns:p14="http://schemas.microsoft.com/office/powerpoint/2010/main" val="2620799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Deaths from Falls (2000 – 2018)</a:t>
            </a:r>
            <a:br>
              <a:rPr lang="en-US" dirty="0"/>
            </a:br>
            <a:r>
              <a:rPr lang="en-US" dirty="0"/>
              <a:t>Madison County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787" y="1604212"/>
            <a:ext cx="10516075" cy="4299284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3200" dirty="0"/>
              <a:t>There were 31 deaths from falls during the time period</a:t>
            </a:r>
          </a:p>
          <a:p>
            <a:pPr>
              <a:spcAft>
                <a:spcPts val="2400"/>
              </a:spcAft>
            </a:pPr>
            <a:r>
              <a:rPr lang="en-US" sz="3200" dirty="0"/>
              <a:t>77% of these deaths were white, non-Hispanic, 19% were black, non-Hispanic and 3% were Hispanic</a:t>
            </a:r>
          </a:p>
          <a:p>
            <a:pPr>
              <a:spcAft>
                <a:spcPts val="2400"/>
              </a:spcAft>
            </a:pPr>
            <a:r>
              <a:rPr lang="en-US" sz="3200" dirty="0"/>
              <a:t>48% of these deaths were male and 52% female</a:t>
            </a:r>
          </a:p>
          <a:p>
            <a:pPr>
              <a:spcAft>
                <a:spcPts val="2400"/>
              </a:spcAft>
            </a:pPr>
            <a:r>
              <a:rPr lang="en-US" sz="3200" dirty="0"/>
              <a:t>Data were not available by age</a:t>
            </a:r>
          </a:p>
        </p:txBody>
      </p:sp>
    </p:spTree>
    <p:extLst>
      <p:ext uri="{BB962C8B-B14F-4D97-AF65-F5344CB8AC3E}">
        <p14:creationId xmlns:p14="http://schemas.microsoft.com/office/powerpoint/2010/main" val="932599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Deaths from Unintentional Fires </a:t>
            </a:r>
            <a:br>
              <a:rPr lang="en-US" dirty="0"/>
            </a:br>
            <a:r>
              <a:rPr lang="en-US" dirty="0"/>
              <a:t>(2000 – 2018), Madison County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787" y="1604212"/>
            <a:ext cx="10516075" cy="4299284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3200" dirty="0"/>
              <a:t>There were 8 deaths from unintentional fires during the time period</a:t>
            </a:r>
          </a:p>
          <a:p>
            <a:pPr>
              <a:spcAft>
                <a:spcPts val="2400"/>
              </a:spcAft>
            </a:pPr>
            <a:r>
              <a:rPr lang="en-US" sz="3200" dirty="0"/>
              <a:t>49% of these deaths were white, non-Hispanic, 13% were black, non-Hispanic and 38% were Hispanic</a:t>
            </a:r>
          </a:p>
          <a:p>
            <a:pPr>
              <a:spcAft>
                <a:spcPts val="2400"/>
              </a:spcAft>
            </a:pPr>
            <a:r>
              <a:rPr lang="en-US" sz="3200" dirty="0"/>
              <a:t>62% of these deaths were male and 38% female</a:t>
            </a:r>
          </a:p>
          <a:p>
            <a:pPr>
              <a:spcAft>
                <a:spcPts val="2400"/>
              </a:spcAft>
            </a:pPr>
            <a:r>
              <a:rPr lang="en-US" sz="3200" dirty="0"/>
              <a:t>Data were not available by age</a:t>
            </a:r>
          </a:p>
        </p:txBody>
      </p:sp>
    </p:spTree>
    <p:extLst>
      <p:ext uri="{BB962C8B-B14F-4D97-AF65-F5344CB8AC3E}">
        <p14:creationId xmlns:p14="http://schemas.microsoft.com/office/powerpoint/2010/main" val="3569366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300" dirty="0"/>
              <a:t>Deaths from Unintentional Poisoning</a:t>
            </a:r>
            <a:br>
              <a:rPr lang="en-US" sz="4300" dirty="0"/>
            </a:br>
            <a:r>
              <a:rPr lang="en-US" sz="4300" dirty="0"/>
              <a:t>(2000 – 2018), Madison County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787" y="1604212"/>
            <a:ext cx="10516075" cy="4299284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3200" dirty="0"/>
              <a:t>There were 23 deaths from unintentional poisoning during the time period </a:t>
            </a:r>
          </a:p>
          <a:p>
            <a:pPr>
              <a:spcAft>
                <a:spcPts val="2400"/>
              </a:spcAft>
            </a:pPr>
            <a:r>
              <a:rPr lang="en-US" sz="3200" dirty="0"/>
              <a:t>61% of these deaths were white, non-Hispanic, and 33% were black, non-Hispanic</a:t>
            </a:r>
          </a:p>
          <a:p>
            <a:pPr>
              <a:spcAft>
                <a:spcPts val="2400"/>
              </a:spcAft>
            </a:pPr>
            <a:r>
              <a:rPr lang="en-US" sz="3200" dirty="0"/>
              <a:t>65% of these deaths were male and 35% female</a:t>
            </a:r>
          </a:p>
          <a:p>
            <a:pPr>
              <a:spcAft>
                <a:spcPts val="2400"/>
              </a:spcAft>
            </a:pPr>
            <a:r>
              <a:rPr lang="en-US" sz="3200" dirty="0"/>
              <a:t>Data were not available by age</a:t>
            </a:r>
          </a:p>
        </p:txBody>
      </p:sp>
    </p:spTree>
    <p:extLst>
      <p:ext uri="{BB962C8B-B14F-4D97-AF65-F5344CB8AC3E}">
        <p14:creationId xmlns:p14="http://schemas.microsoft.com/office/powerpoint/2010/main" val="364091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Homicide Death Rate (2000 – 2017)</a:t>
            </a:r>
            <a:br>
              <a:rPr lang="en-US" dirty="0"/>
            </a:br>
            <a:r>
              <a:rPr lang="en-US" dirty="0"/>
              <a:t>Madison County and Florida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01" y="1604212"/>
            <a:ext cx="4497462" cy="4606088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The homicide rate per 100,000 for 2017 was 16.6, compared to 6.2 for the state</a:t>
            </a:r>
          </a:p>
          <a:p>
            <a:pPr>
              <a:spcAft>
                <a:spcPts val="1200"/>
              </a:spcAft>
            </a:pPr>
            <a:r>
              <a:rPr lang="en-US" dirty="0"/>
              <a:t>The homicide rate for white, non-Hispanics in 2017 was 8.6 per 100,000 and 23.5 for black, non-Hispanics.  There were no Hispanic deaths due to homicide in 2017.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8D4ABAB-50CF-44AE-9A7C-718AFB54F4EB}"/>
              </a:ext>
            </a:extLst>
          </p:cNvPr>
          <p:cNvGraphicFramePr>
            <a:graphicFrameLocks/>
          </p:cNvGraphicFramePr>
          <p:nvPr/>
        </p:nvGraphicFramePr>
        <p:xfrm>
          <a:off x="560052" y="1737937"/>
          <a:ext cx="6577014" cy="433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6176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Aggravated Assault Rates (2000 – 2017)</a:t>
            </a:r>
            <a:br>
              <a:rPr lang="en-US" dirty="0"/>
            </a:br>
            <a:r>
              <a:rPr lang="en-US" dirty="0"/>
              <a:t>Madison County and Florida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532" y="1604211"/>
            <a:ext cx="10516075" cy="1572125"/>
          </a:xfrm>
        </p:spPr>
        <p:txBody>
          <a:bodyPr>
            <a:normAutofit/>
          </a:bodyPr>
          <a:lstStyle/>
          <a:p>
            <a:r>
              <a:rPr lang="en-US" dirty="0"/>
              <a:t>The rate of aggravated assaults per 100,000 population in Madison County in 2017 was 995.1, compared to 518.6 for the state of Florida</a:t>
            </a:r>
          </a:p>
          <a:p>
            <a:r>
              <a:rPr lang="en-US" dirty="0"/>
              <a:t>Data are not available by race or  gender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66BF658-B19F-4339-A738-C9F514D262CC}"/>
              </a:ext>
            </a:extLst>
          </p:cNvPr>
          <p:cNvGraphicFramePr>
            <a:graphicFrameLocks/>
          </p:cNvGraphicFramePr>
          <p:nvPr/>
        </p:nvGraphicFramePr>
        <p:xfrm>
          <a:off x="1964602" y="3176336"/>
          <a:ext cx="8455937" cy="333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1977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Forcible Sex Offenses (2000 – 2017)</a:t>
            </a:r>
            <a:br>
              <a:rPr lang="en-US" dirty="0"/>
            </a:br>
            <a:r>
              <a:rPr lang="en-US" dirty="0"/>
              <a:t>Madison County and Florida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581" y="1549942"/>
            <a:ext cx="5033725" cy="4890962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800"/>
              </a:spcAft>
            </a:pPr>
            <a:r>
              <a:rPr lang="en-US" sz="3200" dirty="0"/>
              <a:t>Madison County’s rate of reported sex offenses were consistently below the state until 2017</a:t>
            </a:r>
          </a:p>
          <a:p>
            <a:pPr>
              <a:spcAft>
                <a:spcPts val="1800"/>
              </a:spcAft>
            </a:pPr>
            <a:r>
              <a:rPr lang="en-US" sz="3200" dirty="0"/>
              <a:t>2017 rates are 62.2 for Madison County and 54.4 for Florida</a:t>
            </a:r>
          </a:p>
          <a:p>
            <a:pPr>
              <a:spcAft>
                <a:spcPts val="1800"/>
              </a:spcAft>
            </a:pPr>
            <a:r>
              <a:rPr lang="en-US" sz="3200" dirty="0"/>
              <a:t>There were a total of 158 reported forcible sex offenses in Madison County during 2000-2017</a:t>
            </a:r>
          </a:p>
          <a:p>
            <a:pPr>
              <a:spcAft>
                <a:spcPts val="1800"/>
              </a:spcAft>
            </a:pPr>
            <a:r>
              <a:rPr lang="en-US" sz="3200" dirty="0"/>
              <a:t>Data are not available by race or gender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0F4284-27B9-4E35-9E54-DFEA0D32C4A7}"/>
              </a:ext>
            </a:extLst>
          </p:cNvPr>
          <p:cNvGraphicFramePr>
            <a:graphicFrameLocks/>
          </p:cNvGraphicFramePr>
          <p:nvPr/>
        </p:nvGraphicFramePr>
        <p:xfrm>
          <a:off x="5305306" y="1928388"/>
          <a:ext cx="6536627" cy="4047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9877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33CE2-5554-4121-ADFA-C618E6C85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Arrest and Incarceration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95FAF-0689-4DDA-B395-FABDF7C392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275" y="3457639"/>
            <a:ext cx="10839450" cy="770773"/>
          </a:xfrm>
        </p:spPr>
        <p:txBody>
          <a:bodyPr/>
          <a:lstStyle/>
          <a:p>
            <a:r>
              <a:rPr lang="en-US" dirty="0"/>
              <a:t>Data Source:  DOH Florida CHARTS, Florida Department of Corrections, Florida Department of Juvenile Justice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67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70D3F-4688-44B5-B5BF-AF6775D1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Incarceration Rate per 1,000 Population</a:t>
            </a:r>
            <a:br>
              <a:rPr lang="en-US" dirty="0"/>
            </a:br>
            <a:r>
              <a:rPr lang="en-US" dirty="0"/>
              <a:t>2014-2018, Madison County and Florida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7143C1D9-7EBC-4D56-B37B-A380F87A31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2113" y="1563688"/>
          <a:ext cx="11369675" cy="429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0466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D3860-9B50-4125-A436-2375C8D43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Inmate Admission Rate per 100,000 Population </a:t>
            </a:r>
            <a:br>
              <a:rPr lang="en-US" sz="3600" dirty="0"/>
            </a:br>
            <a:r>
              <a:rPr lang="en-US" sz="3600" dirty="0"/>
              <a:t>Ages 19+, Madison County and Florida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69F19-90CE-4AD0-A350-775367A76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351" y="1531785"/>
            <a:ext cx="4586390" cy="4573180"/>
          </a:xfrm>
        </p:spPr>
        <p:txBody>
          <a:bodyPr>
            <a:normAutofit/>
          </a:bodyPr>
          <a:lstStyle/>
          <a:p>
            <a:r>
              <a:rPr lang="en-US" dirty="0"/>
              <a:t>The number of inmates admitted into prison who were sentenced from each county or other states</a:t>
            </a:r>
          </a:p>
          <a:p>
            <a:r>
              <a:rPr lang="en-US" dirty="0"/>
              <a:t>More than twice as many admissions occurred in 2019 as in 2018 in Madison County</a:t>
            </a:r>
          </a:p>
          <a:p>
            <a:r>
              <a:rPr lang="en-US" dirty="0"/>
              <a:t>2018 = 41 admissions 2019=87 admissions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CC27E53-AA4F-459F-9487-F266664B3553}"/>
              </a:ext>
            </a:extLst>
          </p:cNvPr>
          <p:cNvGraphicFramePr>
            <a:graphicFrameLocks/>
          </p:cNvGraphicFramePr>
          <p:nvPr/>
        </p:nvGraphicFramePr>
        <p:xfrm>
          <a:off x="5351929" y="1531785"/>
          <a:ext cx="6200294" cy="4642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7422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D3860-9B50-4125-A436-2375C8D43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Arrest Rates in Ages 10-17 by Fiscal Year</a:t>
            </a:r>
            <a:br>
              <a:rPr lang="en-US" sz="3600" dirty="0"/>
            </a:br>
            <a:r>
              <a:rPr lang="en-US" sz="3600" dirty="0"/>
              <a:t>2011/12-2018/19, Madison County and Florida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69F19-90CE-4AD0-A350-775367A76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351" y="1531785"/>
            <a:ext cx="4586390" cy="4573180"/>
          </a:xfrm>
        </p:spPr>
        <p:txBody>
          <a:bodyPr/>
          <a:lstStyle/>
          <a:p>
            <a:r>
              <a:rPr lang="en-US" dirty="0"/>
              <a:t>Arrest rates decreased below the state for fiscal years 2016-2017 and 2017-2018, and then increased dramatically for 2018-2019.</a:t>
            </a:r>
          </a:p>
          <a:p>
            <a:r>
              <a:rPr lang="en-US" dirty="0"/>
              <a:t>Actual numbers of youth ages 10-17 arrested were 46 in 2017-2018 and 89 in 2018-2019.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CC27E53-AA4F-459F-9487-F266664B3553}"/>
              </a:ext>
            </a:extLst>
          </p:cNvPr>
          <p:cNvGraphicFramePr>
            <a:graphicFrameLocks/>
          </p:cNvGraphicFramePr>
          <p:nvPr/>
        </p:nvGraphicFramePr>
        <p:xfrm>
          <a:off x="5351929" y="1531785"/>
          <a:ext cx="6200294" cy="4642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1734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/>
              <a:t>Death Rates for All External Causes</a:t>
            </a:r>
            <a:br>
              <a:rPr lang="en-US" sz="4200" dirty="0"/>
            </a:br>
            <a:r>
              <a:rPr lang="en-US" sz="4200" dirty="0"/>
              <a:t>(2000 – 2018), Madison County and Florida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9949" y="1633490"/>
            <a:ext cx="4541964" cy="469111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Madison County has had higher death rates due to external causes than the state until 2014</a:t>
            </a:r>
          </a:p>
          <a:p>
            <a:pPr>
              <a:spcAft>
                <a:spcPts val="1200"/>
              </a:spcAft>
            </a:pPr>
            <a:r>
              <a:rPr lang="en-US" dirty="0"/>
              <a:t>Data for 2014-2018 indicate that males accounted for 68% of deaths and females represented 32%</a:t>
            </a:r>
          </a:p>
          <a:p>
            <a:pPr>
              <a:spcAft>
                <a:spcPts val="1200"/>
              </a:spcAft>
            </a:pPr>
            <a:r>
              <a:rPr lang="en-US" dirty="0"/>
              <a:t>The majority of deaths during 2014-2018 were white, non-Hispanic (68%), followed by black, non-Hispanic (26%) and Hispanic (6%)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6419357-0911-48BB-BFBC-EC83738D01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241235"/>
              </p:ext>
            </p:extLst>
          </p:nvPr>
        </p:nvGraphicFramePr>
        <p:xfrm>
          <a:off x="430087" y="1633490"/>
          <a:ext cx="6556639" cy="440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1125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0C0CC-46A7-4322-8449-1BB570A74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753" y="228838"/>
            <a:ext cx="10519125" cy="962526"/>
          </a:xfrm>
        </p:spPr>
        <p:txBody>
          <a:bodyPr/>
          <a:lstStyle/>
          <a:p>
            <a:r>
              <a:rPr lang="en-US" dirty="0"/>
              <a:t>Madison County Crime Profile 2018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28E98B99-4212-455B-8343-5E8040C5C69A}"/>
              </a:ext>
            </a:extLst>
          </p:cNvPr>
          <p:cNvGraphicFramePr>
            <a:graphicFrameLocks/>
          </p:cNvGraphicFramePr>
          <p:nvPr/>
        </p:nvGraphicFramePr>
        <p:xfrm>
          <a:off x="1371600" y="1191364"/>
          <a:ext cx="820270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306">
                  <a:extLst>
                    <a:ext uri="{9D8B030D-6E8A-4147-A177-3AD203B41FA5}">
                      <a16:colId xmlns:a16="http://schemas.microsoft.com/office/drawing/2014/main" val="1481385997"/>
                    </a:ext>
                  </a:extLst>
                </a:gridCol>
                <a:gridCol w="4294206">
                  <a:extLst>
                    <a:ext uri="{9D8B030D-6E8A-4147-A177-3AD203B41FA5}">
                      <a16:colId xmlns:a16="http://schemas.microsoft.com/office/drawing/2014/main" val="3466320729"/>
                    </a:ext>
                  </a:extLst>
                </a:gridCol>
                <a:gridCol w="1028475">
                  <a:extLst>
                    <a:ext uri="{9D8B030D-6E8A-4147-A177-3AD203B41FA5}">
                      <a16:colId xmlns:a16="http://schemas.microsoft.com/office/drawing/2014/main" val="3713538683"/>
                    </a:ext>
                  </a:extLst>
                </a:gridCol>
                <a:gridCol w="911604">
                  <a:extLst>
                    <a:ext uri="{9D8B030D-6E8A-4147-A177-3AD203B41FA5}">
                      <a16:colId xmlns:a16="http://schemas.microsoft.com/office/drawing/2014/main" val="1023814322"/>
                    </a:ext>
                  </a:extLst>
                </a:gridCol>
                <a:gridCol w="1538115">
                  <a:extLst>
                    <a:ext uri="{9D8B030D-6E8A-4147-A177-3AD203B41FA5}">
                      <a16:colId xmlns:a16="http://schemas.microsoft.com/office/drawing/2014/main" val="105237848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Measure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86767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Total Violent Crime Numbers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-35.8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306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417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Juvenile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-58.8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387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-60.0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720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04328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Total Violent Crime Rate per 100,000 Population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1,109.6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46231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F0687461-1F49-4849-9D77-594FC92F9F87}"/>
              </a:ext>
            </a:extLst>
          </p:cNvPr>
          <p:cNvGraphicFramePr>
            <a:graphicFrameLocks/>
          </p:cNvGraphicFramePr>
          <p:nvPr/>
        </p:nvGraphicFramePr>
        <p:xfrm>
          <a:off x="1371600" y="3870632"/>
          <a:ext cx="820270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165">
                  <a:extLst>
                    <a:ext uri="{9D8B030D-6E8A-4147-A177-3AD203B41FA5}">
                      <a16:colId xmlns:a16="http://schemas.microsoft.com/office/drawing/2014/main" val="1481385997"/>
                    </a:ext>
                  </a:extLst>
                </a:gridCol>
                <a:gridCol w="4258347">
                  <a:extLst>
                    <a:ext uri="{9D8B030D-6E8A-4147-A177-3AD203B41FA5}">
                      <a16:colId xmlns:a16="http://schemas.microsoft.com/office/drawing/2014/main" val="1099927629"/>
                    </a:ext>
                  </a:extLst>
                </a:gridCol>
                <a:gridCol w="1028475">
                  <a:extLst>
                    <a:ext uri="{9D8B030D-6E8A-4147-A177-3AD203B41FA5}">
                      <a16:colId xmlns:a16="http://schemas.microsoft.com/office/drawing/2014/main" val="3713538683"/>
                    </a:ext>
                  </a:extLst>
                </a:gridCol>
                <a:gridCol w="911604">
                  <a:extLst>
                    <a:ext uri="{9D8B030D-6E8A-4147-A177-3AD203B41FA5}">
                      <a16:colId xmlns:a16="http://schemas.microsoft.com/office/drawing/2014/main" val="1023814322"/>
                    </a:ext>
                  </a:extLst>
                </a:gridCol>
                <a:gridCol w="1538115">
                  <a:extLst>
                    <a:ext uri="{9D8B030D-6E8A-4147-A177-3AD203B41FA5}">
                      <a16:colId xmlns:a16="http://schemas.microsoft.com/office/drawing/2014/main" val="105237848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Measure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86767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Total Property Crime Numbers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306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781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Juvenile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371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-28.3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934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-62.5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8482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Total Property Crime Rate per 100,000 Pop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2,002.4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605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69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C657D-9CBE-40E6-92ED-524D0179C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177" y="372272"/>
            <a:ext cx="10519125" cy="962526"/>
          </a:xfrm>
        </p:spPr>
        <p:txBody>
          <a:bodyPr>
            <a:normAutofit fontScale="90000"/>
          </a:bodyPr>
          <a:lstStyle/>
          <a:p>
            <a:r>
              <a:rPr lang="en-US" dirty="0"/>
              <a:t>Madison County Crime Trends, 2014-2018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CB941ED-7D55-4733-B574-B375B2511C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1162" y="1120869"/>
          <a:ext cx="11369675" cy="429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EAEE66B5-FF46-4AE3-AA14-0595D07A1578}"/>
              </a:ext>
            </a:extLst>
          </p:cNvPr>
          <p:cNvGraphicFramePr>
            <a:graphicFrameLocks/>
          </p:cNvGraphicFramePr>
          <p:nvPr/>
        </p:nvGraphicFramePr>
        <p:xfrm>
          <a:off x="1994646" y="5372927"/>
          <a:ext cx="820270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512">
                  <a:extLst>
                    <a:ext uri="{9D8B030D-6E8A-4147-A177-3AD203B41FA5}">
                      <a16:colId xmlns:a16="http://schemas.microsoft.com/office/drawing/2014/main" val="1481385997"/>
                    </a:ext>
                  </a:extLst>
                </a:gridCol>
                <a:gridCol w="1028475">
                  <a:extLst>
                    <a:ext uri="{9D8B030D-6E8A-4147-A177-3AD203B41FA5}">
                      <a16:colId xmlns:a16="http://schemas.microsoft.com/office/drawing/2014/main" val="3713538683"/>
                    </a:ext>
                  </a:extLst>
                </a:gridCol>
                <a:gridCol w="911604">
                  <a:extLst>
                    <a:ext uri="{9D8B030D-6E8A-4147-A177-3AD203B41FA5}">
                      <a16:colId xmlns:a16="http://schemas.microsoft.com/office/drawing/2014/main" val="1023814322"/>
                    </a:ext>
                  </a:extLst>
                </a:gridCol>
                <a:gridCol w="1538115">
                  <a:extLst>
                    <a:ext uri="{9D8B030D-6E8A-4147-A177-3AD203B41FA5}">
                      <a16:colId xmlns:a16="http://schemas.microsoft.com/office/drawing/2014/main" val="1052378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867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Crime Numbers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306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Crime Rate per 100,000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3,111.9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1,694.7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605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844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Death Rates Due to Firearm Discharge</a:t>
            </a:r>
            <a:br>
              <a:rPr lang="en-US" sz="3800" dirty="0"/>
            </a:br>
            <a:r>
              <a:rPr lang="en-US" sz="3800" dirty="0"/>
              <a:t>(2000 – 2018), Madison County and Florida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638" y="1745080"/>
            <a:ext cx="4773529" cy="441558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There were 52 deaths due </a:t>
            </a:r>
            <a:br>
              <a:rPr lang="en-US" dirty="0"/>
            </a:br>
            <a:r>
              <a:rPr lang="en-US" dirty="0"/>
              <a:t>to firearms discharge in Madison County from 2000 until 2018</a:t>
            </a:r>
          </a:p>
          <a:p>
            <a:pPr>
              <a:spcAft>
                <a:spcPts val="1200"/>
              </a:spcAft>
            </a:pPr>
            <a:r>
              <a:rPr lang="en-US" dirty="0"/>
              <a:t>36 (69%) of the deaths were white, non-Hispanic and 16 (31%) were black, non-Hispanic  </a:t>
            </a:r>
          </a:p>
          <a:p>
            <a:pPr>
              <a:spcAft>
                <a:spcPts val="1200"/>
              </a:spcAft>
            </a:pPr>
            <a:r>
              <a:rPr lang="en-US" dirty="0"/>
              <a:t>No Hispanic deaths were reported </a:t>
            </a:r>
          </a:p>
          <a:p>
            <a:pPr>
              <a:spcAft>
                <a:spcPts val="1200"/>
              </a:spcAft>
            </a:pPr>
            <a:r>
              <a:rPr lang="en-US" dirty="0"/>
              <a:t>Data are not available by gender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1950B3C-8DD0-4741-A156-1477891BAC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192440"/>
              </p:ext>
            </p:extLst>
          </p:nvPr>
        </p:nvGraphicFramePr>
        <p:xfrm>
          <a:off x="5359652" y="1745080"/>
          <a:ext cx="6105660" cy="4297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8610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/>
              <a:t>Motor Vehicle Crash Death Rates</a:t>
            </a:r>
            <a:br>
              <a:rPr lang="en-US" sz="4200" dirty="0"/>
            </a:br>
            <a:r>
              <a:rPr lang="en-US" sz="4200" dirty="0"/>
              <a:t>(2000 – 2018), Madison County and Florida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022" y="1604212"/>
            <a:ext cx="4748354" cy="4644188"/>
          </a:xfrm>
        </p:spPr>
        <p:txBody>
          <a:bodyPr>
            <a:normAutofit/>
          </a:bodyPr>
          <a:lstStyle/>
          <a:p>
            <a:pPr marL="46037" indent="0" algn="ctr">
              <a:spcAft>
                <a:spcPts val="1200"/>
              </a:spcAft>
              <a:buNone/>
            </a:pPr>
            <a:r>
              <a:rPr lang="en-US" dirty="0"/>
              <a:t>Madison 2014-2018</a:t>
            </a:r>
          </a:p>
          <a:p>
            <a:pPr>
              <a:spcAft>
                <a:spcPts val="1200"/>
              </a:spcAft>
            </a:pPr>
            <a:r>
              <a:rPr lang="en-US" dirty="0"/>
              <a:t>22 total deaths</a:t>
            </a:r>
          </a:p>
          <a:p>
            <a:pPr>
              <a:spcAft>
                <a:spcPts val="1200"/>
              </a:spcAft>
            </a:pPr>
            <a:r>
              <a:rPr lang="en-US" dirty="0"/>
              <a:t>55% of deaths due to motor vehicle crashes occurred in white, non-Hispanics, 36% in black, non-Hispanics and 9% in Hispanics</a:t>
            </a:r>
          </a:p>
          <a:p>
            <a:pPr>
              <a:spcAft>
                <a:spcPts val="1200"/>
              </a:spcAft>
            </a:pPr>
            <a:r>
              <a:rPr lang="en-US" dirty="0"/>
              <a:t>64% of deaths were males and 36% were females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F8E95A3-FF1D-49A0-BAA4-8BC776E19F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980705"/>
              </p:ext>
            </p:extLst>
          </p:nvPr>
        </p:nvGraphicFramePr>
        <p:xfrm>
          <a:off x="5259143" y="1853545"/>
          <a:ext cx="6543835" cy="4145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8893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652" y="417096"/>
            <a:ext cx="10519125" cy="962526"/>
          </a:xfrm>
        </p:spPr>
        <p:txBody>
          <a:bodyPr>
            <a:noAutofit/>
          </a:bodyPr>
          <a:lstStyle/>
          <a:p>
            <a:r>
              <a:rPr lang="en-US" sz="3200" dirty="0"/>
              <a:t>Alcohol-Suspected Motor Vehicle Crash Death Rates</a:t>
            </a:r>
            <a:br>
              <a:rPr lang="en-US" sz="3200" dirty="0"/>
            </a:br>
            <a:r>
              <a:rPr lang="en-US" sz="3200" dirty="0"/>
              <a:t>2000 – 2017, Madison County and Florida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89" y="1459835"/>
            <a:ext cx="11247874" cy="149669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2017 is the most recent year data are available</a:t>
            </a:r>
          </a:p>
          <a:p>
            <a:r>
              <a:rPr lang="en-US" dirty="0"/>
              <a:t>Madison County’s 2017 alcohol-suspected vehicle crash death rate was 10.4 per 100,000, compared to 3.1 for the state of Florida.</a:t>
            </a:r>
          </a:p>
          <a:p>
            <a:r>
              <a:rPr lang="en-US" dirty="0"/>
              <a:t>Data are not available by race/ethnicity or gender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4EF1EA-836D-4739-83AC-5620D57CC7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011991"/>
              </p:ext>
            </p:extLst>
          </p:nvPr>
        </p:nvGraphicFramePr>
        <p:xfrm>
          <a:off x="1367072" y="2956533"/>
          <a:ext cx="9768689" cy="3489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268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474" y="417096"/>
            <a:ext cx="10519125" cy="962526"/>
          </a:xfrm>
        </p:spPr>
        <p:txBody>
          <a:bodyPr>
            <a:noAutofit/>
          </a:bodyPr>
          <a:lstStyle/>
          <a:p>
            <a:r>
              <a:rPr lang="en-US" sz="3600" dirty="0"/>
              <a:t>Alcohol-Suspected Vehicle Crash Injury Rate</a:t>
            </a:r>
            <a:br>
              <a:rPr lang="en-US" sz="3600" dirty="0"/>
            </a:br>
            <a:r>
              <a:rPr lang="en-US" sz="3600" dirty="0"/>
              <a:t>(2000 – 2017), Madison County and Florida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021" y="1764850"/>
            <a:ext cx="4137712" cy="4474029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Madison County experienced a significant decrease in alcohol-suspected vehicle crash injuries in 2017 </a:t>
            </a:r>
          </a:p>
          <a:p>
            <a:pPr>
              <a:spcAft>
                <a:spcPts val="1200"/>
              </a:spcAft>
            </a:pPr>
            <a:r>
              <a:rPr lang="en-US" dirty="0"/>
              <a:t>The 2017 rate for Madison County was 31.1 per 100,000, compared to 21.7 for Florida</a:t>
            </a:r>
          </a:p>
          <a:p>
            <a:r>
              <a:rPr lang="en-US" dirty="0"/>
              <a:t>Data are not available </a:t>
            </a:r>
            <a:br>
              <a:rPr lang="en-US" dirty="0"/>
            </a:br>
            <a:r>
              <a:rPr lang="en-US" dirty="0"/>
              <a:t>by race or gender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BC0B1F2-EDBF-4E38-8826-ED0ABF678B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843315"/>
              </p:ext>
            </p:extLst>
          </p:nvPr>
        </p:nvGraphicFramePr>
        <p:xfrm>
          <a:off x="4856923" y="1764850"/>
          <a:ext cx="6668137" cy="447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9230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Crash Rates by Drivers Age (2017)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257" y="1604212"/>
            <a:ext cx="10906606" cy="4676272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sz="3200" dirty="0"/>
              <a:t>The 2017 motor vehicle crash rate per 100,000 population in </a:t>
            </a:r>
            <a:r>
              <a:rPr lang="en-US" sz="3200" b="1" dirty="0"/>
              <a:t>ages 15-18 </a:t>
            </a:r>
            <a:r>
              <a:rPr lang="en-US" sz="3200" dirty="0"/>
              <a:t>was 30.1 for Madison County and 49.7 for the state of Florida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The 2017 motor vehicle crash rate per 100,000 population in </a:t>
            </a:r>
            <a:r>
              <a:rPr lang="en-US" sz="3200" b="1" dirty="0"/>
              <a:t>ages 19-21 </a:t>
            </a:r>
            <a:r>
              <a:rPr lang="en-US" sz="3200" dirty="0"/>
              <a:t>was 91.8 for Madison County and 65.4 for the state of Florida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Data are not available by race or gender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Child passengers injured or killed in accidents between 2010 and 2017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Ages &lt;1 = 8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Ages 1-5 = 28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Ages 5-11 = 55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Ages 12-18 = 106</a:t>
            </a:r>
          </a:p>
        </p:txBody>
      </p:sp>
    </p:spTree>
    <p:extLst>
      <p:ext uri="{BB962C8B-B14F-4D97-AF65-F5344CB8AC3E}">
        <p14:creationId xmlns:p14="http://schemas.microsoft.com/office/powerpoint/2010/main" val="4013291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788" y="417096"/>
            <a:ext cx="9712257" cy="962526"/>
          </a:xfrm>
        </p:spPr>
        <p:txBody>
          <a:bodyPr>
            <a:noAutofit/>
          </a:bodyPr>
          <a:lstStyle/>
          <a:p>
            <a:r>
              <a:rPr lang="en-US" sz="4000" dirty="0"/>
              <a:t>Traumatic Brain Injury Deaths </a:t>
            </a:r>
            <a:br>
              <a:rPr lang="en-US" sz="4000" dirty="0"/>
            </a:br>
            <a:r>
              <a:rPr lang="en-US" sz="4000" dirty="0"/>
              <a:t>(2005-2018), Madison County and Florida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71" y="1538030"/>
            <a:ext cx="5110803" cy="490287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400" dirty="0"/>
              <a:t>The 2018 rate was 16 per 100,000 population for Madison County compared to 18.9 for Florida</a:t>
            </a:r>
          </a:p>
          <a:p>
            <a:pPr marL="46037" indent="0" algn="ctr">
              <a:lnSpc>
                <a:spcPct val="120000"/>
              </a:lnSpc>
              <a:buNone/>
            </a:pPr>
            <a:r>
              <a:rPr lang="en-US" sz="3400" dirty="0"/>
              <a:t>Madison 2014-2018</a:t>
            </a:r>
          </a:p>
          <a:p>
            <a:pPr>
              <a:lnSpc>
                <a:spcPct val="120000"/>
              </a:lnSpc>
            </a:pPr>
            <a:r>
              <a:rPr lang="en-US" sz="3400" dirty="0"/>
              <a:t>Total of 12 deaths, all of which were White, non-Hispanic</a:t>
            </a:r>
          </a:p>
          <a:p>
            <a:pPr>
              <a:lnSpc>
                <a:spcPct val="120000"/>
              </a:lnSpc>
            </a:pPr>
            <a:r>
              <a:rPr lang="en-US" sz="3400" dirty="0"/>
              <a:t>1 death in ages 1-4</a:t>
            </a:r>
          </a:p>
          <a:p>
            <a:pPr>
              <a:lnSpc>
                <a:spcPct val="120000"/>
              </a:lnSpc>
            </a:pPr>
            <a:r>
              <a:rPr lang="en-US" sz="3400" dirty="0"/>
              <a:t>1 death in ages 5-11</a:t>
            </a:r>
          </a:p>
          <a:p>
            <a:pPr>
              <a:lnSpc>
                <a:spcPct val="120000"/>
              </a:lnSpc>
            </a:pPr>
            <a:r>
              <a:rPr lang="en-US" sz="3400" dirty="0"/>
              <a:t>1 death in ages 19-21</a:t>
            </a:r>
          </a:p>
          <a:p>
            <a:pPr>
              <a:lnSpc>
                <a:spcPct val="120000"/>
              </a:lnSpc>
            </a:pPr>
            <a:r>
              <a:rPr lang="en-US" sz="3400" dirty="0"/>
              <a:t>9 deaths in ages 22+</a:t>
            </a:r>
          </a:p>
          <a:p>
            <a:pPr>
              <a:lnSpc>
                <a:spcPct val="120000"/>
              </a:lnSpc>
            </a:pPr>
            <a:r>
              <a:rPr lang="en-US" sz="3400" dirty="0"/>
              <a:t>Data not available by gender</a:t>
            </a:r>
          </a:p>
          <a:p>
            <a:pPr>
              <a:spcAft>
                <a:spcPts val="2400"/>
              </a:spcAft>
            </a:pPr>
            <a:endParaRPr lang="en-US" sz="3200" dirty="0"/>
          </a:p>
          <a:p>
            <a:pPr>
              <a:spcAft>
                <a:spcPts val="2400"/>
              </a:spcAft>
            </a:pPr>
            <a:endParaRPr lang="en-US" sz="32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1994B24-BFCF-43B9-8555-A0B563217A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300038"/>
              </p:ext>
            </p:extLst>
          </p:nvPr>
        </p:nvGraphicFramePr>
        <p:xfrm>
          <a:off x="5680840" y="2024935"/>
          <a:ext cx="6072189" cy="3929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2885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816" y="417096"/>
            <a:ext cx="10519125" cy="962526"/>
          </a:xfrm>
        </p:spPr>
        <p:txBody>
          <a:bodyPr>
            <a:normAutofit fontScale="90000"/>
          </a:bodyPr>
          <a:lstStyle/>
          <a:p>
            <a:r>
              <a:rPr lang="en-US" dirty="0"/>
              <a:t>Drowning Deaths in Madison County</a:t>
            </a:r>
            <a:br>
              <a:rPr lang="en-US" dirty="0"/>
            </a:br>
            <a:r>
              <a:rPr lang="en-US" dirty="0"/>
              <a:t>(2000 – 2018)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788" y="1604212"/>
            <a:ext cx="10516074" cy="4299284"/>
          </a:xfrm>
        </p:spPr>
        <p:txBody>
          <a:bodyPr>
            <a:normAutofit lnSpcReduction="10000"/>
          </a:bodyPr>
          <a:lstStyle/>
          <a:p>
            <a:pPr>
              <a:spcAft>
                <a:spcPts val="2400"/>
              </a:spcAft>
            </a:pPr>
            <a:r>
              <a:rPr lang="en-US" sz="3200" dirty="0"/>
              <a:t>There were 12 deaths due to drowning in Madison County during 2000-2018</a:t>
            </a:r>
          </a:p>
          <a:p>
            <a:pPr>
              <a:spcAft>
                <a:spcPts val="2400"/>
              </a:spcAft>
            </a:pPr>
            <a:r>
              <a:rPr lang="en-US" sz="3200" dirty="0"/>
              <a:t>42% were white, non-Hispanic and 58% were black, non-Hispanic.  There were no Hispanic deaths during the time frame</a:t>
            </a:r>
          </a:p>
          <a:p>
            <a:pPr>
              <a:spcAft>
                <a:spcPts val="2400"/>
              </a:spcAft>
            </a:pPr>
            <a:r>
              <a:rPr lang="en-US" sz="3200" dirty="0"/>
              <a:t>93% were male and 7% female</a:t>
            </a:r>
          </a:p>
          <a:p>
            <a:pPr>
              <a:spcAft>
                <a:spcPts val="2400"/>
              </a:spcAft>
            </a:pPr>
            <a:r>
              <a:rPr lang="en-US" sz="3200" dirty="0"/>
              <a:t>Data by age are not available</a:t>
            </a:r>
          </a:p>
        </p:txBody>
      </p:sp>
    </p:spTree>
    <p:extLst>
      <p:ext uri="{BB962C8B-B14F-4D97-AF65-F5344CB8AC3E}">
        <p14:creationId xmlns:p14="http://schemas.microsoft.com/office/powerpoint/2010/main" val="327525592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629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15623</TotalTime>
  <Words>1202</Words>
  <Application>Microsoft Office PowerPoint</Application>
  <PresentationFormat>Widescreen</PresentationFormat>
  <Paragraphs>172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Corbel</vt:lpstr>
      <vt:lpstr>Courier New</vt:lpstr>
      <vt:lpstr>Wingdings</vt:lpstr>
      <vt:lpstr>Basis</vt:lpstr>
      <vt:lpstr>INJURY</vt:lpstr>
      <vt:lpstr>Death Rates for All External Causes (2000 – 2018), Madison County and Florida</vt:lpstr>
      <vt:lpstr>Death Rates Due to Firearm Discharge (2000 – 2018), Madison County and Florida</vt:lpstr>
      <vt:lpstr>Motor Vehicle Crash Death Rates (2000 – 2018), Madison County and Florida</vt:lpstr>
      <vt:lpstr>Alcohol-Suspected Motor Vehicle Crash Death Rates 2000 – 2017, Madison County and Florida</vt:lpstr>
      <vt:lpstr>Alcohol-Suspected Vehicle Crash Injury Rate (2000 – 2017), Madison County and Florida</vt:lpstr>
      <vt:lpstr>Crash Rates by Drivers Age (2017)</vt:lpstr>
      <vt:lpstr>Traumatic Brain Injury Deaths  (2005-2018), Madison County and Florida</vt:lpstr>
      <vt:lpstr>Drowning Deaths in Madison County (2000 – 2018)</vt:lpstr>
      <vt:lpstr>Deaths from Falls (2000 – 2018) Madison County</vt:lpstr>
      <vt:lpstr>Deaths from Unintentional Fires  (2000 – 2018), Madison County</vt:lpstr>
      <vt:lpstr>Deaths from Unintentional Poisoning (2000 – 2018), Madison County</vt:lpstr>
      <vt:lpstr>Homicide Death Rate (2000 – 2017) Madison County and Florida</vt:lpstr>
      <vt:lpstr>Aggravated Assault Rates (2000 – 2017) Madison County and Florida</vt:lpstr>
      <vt:lpstr>Forcible Sex Offenses (2000 – 2017) Madison County and Florida</vt:lpstr>
      <vt:lpstr>Arrest and Incarceration</vt:lpstr>
      <vt:lpstr>Incarceration Rate per 1,000 Population 2014-2018, Madison County and Florida</vt:lpstr>
      <vt:lpstr>Inmate Admission Rate per 100,000 Population  Ages 19+, Madison County and Florida</vt:lpstr>
      <vt:lpstr>Arrest Rates in Ages 10-17 by Fiscal Year 2011/12-2018/19, Madison County and Florida</vt:lpstr>
      <vt:lpstr>Madison County Crime Profile 2018</vt:lpstr>
      <vt:lpstr>Madison County Crime Trends, 2014-2018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Madison County Health Indicators</dc:title>
  <dc:creator>Beck, Pam</dc:creator>
  <cp:lastModifiedBy>lori evans</cp:lastModifiedBy>
  <cp:revision>608</cp:revision>
  <cp:lastPrinted>2017-06-06T17:45:48Z</cp:lastPrinted>
  <dcterms:created xsi:type="dcterms:W3CDTF">2017-05-06T17:12:34Z</dcterms:created>
  <dcterms:modified xsi:type="dcterms:W3CDTF">2020-10-30T17:33:16Z</dcterms:modified>
</cp:coreProperties>
</file>