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577" r:id="rId2"/>
    <p:sldId id="578" r:id="rId3"/>
    <p:sldId id="579" r:id="rId4"/>
    <p:sldId id="5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012F4-4E57-4B95-87C0-5DD0B95F852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05D68-D7AF-486B-A063-9C8895C3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7E9D5-0703-461E-BA24-C0312C04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85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0" y="464024"/>
            <a:ext cx="12242042" cy="6114197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-13648" y="3220868"/>
            <a:ext cx="12242043" cy="2593073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3407146"/>
            <a:ext cx="9966960" cy="16427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303604"/>
            <a:ext cx="8767860" cy="56452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13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17096"/>
            <a:ext cx="10519125" cy="9625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604212"/>
            <a:ext cx="11369842" cy="4299284"/>
          </a:xfrm>
        </p:spPr>
        <p:txBody>
          <a:bodyPr/>
          <a:lstStyle>
            <a:lvl1pPr marL="336550" indent="-290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2800"/>
            </a:lvl1pPr>
            <a:lvl2pPr marL="57785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/>
            </a:lvl2pPr>
            <a:lvl3pPr marL="85090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/>
            </a:lvl3pPr>
            <a:lvl4pPr marL="109061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/>
            </a:lvl4pPr>
            <a:lvl5pPr marL="1379538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2295" y="112522"/>
            <a:ext cx="1059062" cy="1315003"/>
            <a:chOff x="263236" y="3491345"/>
            <a:chExt cx="1662545" cy="2064328"/>
          </a:xfrm>
        </p:grpSpPr>
        <p:sp>
          <p:nvSpPr>
            <p:cNvPr id="13" name="Rectangle 12"/>
            <p:cNvSpPr/>
            <p:nvPr/>
          </p:nvSpPr>
          <p:spPr>
            <a:xfrm>
              <a:off x="263236" y="3491345"/>
              <a:ext cx="1662545" cy="2064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71" y="3593957"/>
              <a:ext cx="1438275" cy="19145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4" y="112295"/>
            <a:ext cx="1076423" cy="1377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A58EFA-9DCC-451A-9398-28B319C3B931}"/>
              </a:ext>
            </a:extLst>
          </p:cNvPr>
          <p:cNvSpPr/>
          <p:nvPr userDrawn="1"/>
        </p:nvSpPr>
        <p:spPr>
          <a:xfrm>
            <a:off x="11758863" y="6436042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E38E5AF-355D-4501-A97F-FCA807DAE024}" type="slidenum">
              <a:rPr lang="en-US" sz="1050" smtClean="0">
                <a:solidFill>
                  <a:schemeClr val="tx1"/>
                </a:solidFill>
              </a:rPr>
              <a:pPr/>
              <a:t>‹#›</a:t>
            </a:fld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0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7" y="256674"/>
            <a:ext cx="11693959" cy="6348321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40631" y="1807048"/>
            <a:ext cx="11678653" cy="2283689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737" y="2101279"/>
            <a:ext cx="10840452" cy="135636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1988" y="3576638"/>
            <a:ext cx="10839450" cy="770773"/>
          </a:xfrm>
        </p:spPr>
        <p:txBody>
          <a:bodyPr>
            <a:normAutofit/>
          </a:bodyPr>
          <a:lstStyle>
            <a:lvl1pPr marL="4572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281158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3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6EF8C-3D3D-449E-88C6-3FCEDAC07EFB}"/>
              </a:ext>
            </a:extLst>
          </p:cNvPr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E77899-CC25-47E0-8DEF-64368572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C8070-A65B-421F-AEF3-9B6AD4C2625B}"/>
              </a:ext>
            </a:extLst>
          </p:cNvPr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38E5AF-355D-4501-A97F-FCA807DAE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3CE2-5554-4121-ADFA-C618E6C8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Community Health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947C6-A672-47C0-B9CA-EFD9F1B9239F}"/>
              </a:ext>
            </a:extLst>
          </p:cNvPr>
          <p:cNvSpPr txBox="1"/>
          <p:nvPr/>
        </p:nvSpPr>
        <p:spPr>
          <a:xfrm>
            <a:off x="552893" y="5879017"/>
            <a:ext cx="106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developed by:  Pam Beck, Operations Manager, Department of Health-Madison</a:t>
            </a:r>
          </a:p>
          <a:p>
            <a:r>
              <a:rPr lang="en-US" dirty="0"/>
              <a:t>Presented by:  Tammy Stevens, Chief Executive Officer, Madison County Memorial Hospital</a:t>
            </a:r>
          </a:p>
        </p:txBody>
      </p:sp>
    </p:spTree>
    <p:extLst>
      <p:ext uri="{BB962C8B-B14F-4D97-AF65-F5344CB8AC3E}">
        <p14:creationId xmlns:p14="http://schemas.microsoft.com/office/powerpoint/2010/main" val="65645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Facilities (2018)</a:t>
            </a:r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4154904" y="-1796716"/>
            <a:ext cx="3898231" cy="11470106"/>
          </a:xfrm>
          <a:prstGeom prst="round2SameRect">
            <a:avLst>
              <a:gd name="adj1" fmla="val 2852"/>
              <a:gd name="adj2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0977" y="2138988"/>
          <a:ext cx="11151635" cy="3474720"/>
        </p:xfrm>
        <a:graphic>
          <a:graphicData uri="http://schemas.openxmlformats.org/drawingml/2006/table">
            <a:tbl>
              <a:tblPr/>
              <a:tblGrid>
                <a:gridCol w="4488253">
                  <a:extLst>
                    <a:ext uri="{9D8B030D-6E8A-4147-A177-3AD203B41FA5}">
                      <a16:colId xmlns:a16="http://schemas.microsoft.com/office/drawing/2014/main" val="37707556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4303923"/>
                    </a:ext>
                  </a:extLst>
                </a:gridCol>
                <a:gridCol w="6455102">
                  <a:extLst>
                    <a:ext uri="{9D8B030D-6E8A-4147-A177-3AD203B41FA5}">
                      <a16:colId xmlns:a16="http://schemas.microsoft.com/office/drawing/2014/main" val="3093406660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25 Hospital</a:t>
                      </a: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 Beds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0 Intensive</a:t>
                      </a: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 Residential Treatment Facility (IRTF) Beds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06228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25 Acute Care Beds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0 NICU Beds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8215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0 Adult Psychiatric Beds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 Rehab Beds and 0 Skilled Nursing Unit Beds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85332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0 Adult Substance Abuse Beds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0 Specialty</a:t>
                      </a: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 Beds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15534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0 Child/Adolescent</a:t>
                      </a: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 Psychiatric Beds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238 Nursing Home Beds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90447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B0EA032-1560-4CB6-9F9E-581824140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779305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822" y="417096"/>
            <a:ext cx="10519125" cy="962526"/>
          </a:xfrm>
        </p:spPr>
        <p:txBody>
          <a:bodyPr/>
          <a:lstStyle/>
          <a:p>
            <a:r>
              <a:rPr lang="en-US" dirty="0"/>
              <a:t>Health Care Providers (FY 2018-2019)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094517" y="1447115"/>
          <a:ext cx="4524406" cy="4792174"/>
        </p:xfrm>
        <a:graphic>
          <a:graphicData uri="http://schemas.openxmlformats.org/drawingml/2006/table">
            <a:tbl>
              <a:tblPr/>
              <a:tblGrid>
                <a:gridCol w="4524406">
                  <a:extLst>
                    <a:ext uri="{9D8B030D-6E8A-4147-A177-3AD203B41FA5}">
                      <a16:colId xmlns:a16="http://schemas.microsoft.com/office/drawing/2014/main" val="3770755612"/>
                    </a:ext>
                  </a:extLst>
                </a:gridCol>
              </a:tblGrid>
              <a:tr h="2544537">
                <a:tc>
                  <a:txBody>
                    <a:bodyPr/>
                    <a:lstStyle/>
                    <a:p>
                      <a:pPr marL="223838" indent="-223838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3 Licensed,</a:t>
                      </a: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 Active MDs</a:t>
                      </a:r>
                    </a:p>
                    <a:p>
                      <a:pPr marL="5842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4 Family Practice Physician</a:t>
                      </a:r>
                    </a:p>
                    <a:p>
                      <a:pPr marL="5842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1 Internal Medicine</a:t>
                      </a:r>
                    </a:p>
                    <a:p>
                      <a:pPr marL="5842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0 OB/GYN</a:t>
                      </a:r>
                    </a:p>
                    <a:p>
                      <a:pPr marL="5842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1 Pediatrician</a:t>
                      </a:r>
                    </a:p>
                    <a:p>
                      <a:pPr marL="5842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2 cardiologist</a:t>
                      </a:r>
                    </a:p>
                    <a:p>
                      <a:pPr marL="5842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1 Physician Assistant</a:t>
                      </a:r>
                    </a:p>
                    <a:p>
                      <a:pPr marL="5842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0 Other practice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06228"/>
                  </a:ext>
                </a:extLst>
              </a:tr>
              <a:tr h="611663">
                <a:tc>
                  <a:txBody>
                    <a:bodyPr/>
                    <a:lstStyle/>
                    <a:p>
                      <a:pPr marL="33655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17 EMTs/Paramedics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8215"/>
                  </a:ext>
                </a:extLst>
              </a:tr>
              <a:tr h="611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4 Licensed</a:t>
                      </a: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 Dentists</a:t>
                      </a:r>
                      <a:endParaRPr lang="en-US" sz="2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85332"/>
                  </a:ext>
                </a:extLst>
              </a:tr>
              <a:tr h="7951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11 Dental</a:t>
                      </a:r>
                      <a:r>
                        <a:rPr lang="en-US" sz="2200" baseline="0" dirty="0">
                          <a:latin typeface="Calibri" panose="020F0502020204030204" pitchFamily="34" charset="0"/>
                        </a:rPr>
                        <a:t> Hygienists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Chiropractors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1553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618923" y="1447115"/>
          <a:ext cx="5689634" cy="3892470"/>
        </p:xfrm>
        <a:graphic>
          <a:graphicData uri="http://schemas.openxmlformats.org/drawingml/2006/table">
            <a:tbl>
              <a:tblPr/>
              <a:tblGrid>
                <a:gridCol w="5689634">
                  <a:extLst>
                    <a:ext uri="{9D8B030D-6E8A-4147-A177-3AD203B41FA5}">
                      <a16:colId xmlns:a16="http://schemas.microsoft.com/office/drawing/2014/main" val="687578352"/>
                    </a:ext>
                  </a:extLst>
                </a:gridCol>
              </a:tblGrid>
              <a:tr h="746549">
                <a:tc>
                  <a:txBody>
                    <a:bodyPr/>
                    <a:lstStyle/>
                    <a:p>
                      <a:pPr marL="33655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 Full-Time Health Department employees</a:t>
                      </a:r>
                    </a:p>
                    <a:p>
                      <a:pPr marL="33655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 Full-Time Hospital employees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39563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22 Nurse Practitioners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dirty="0">
                          <a:latin typeface="Calibri" panose="020F0502020204030204" pitchFamily="34" charset="0"/>
                        </a:rPr>
                        <a:t>150 Registered Nurses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88283"/>
                  </a:ext>
                </a:extLst>
              </a:tr>
              <a:tr h="236847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Licensed Mental/Behavioral Health Providers</a:t>
                      </a:r>
                    </a:p>
                    <a:p>
                      <a:pPr marL="631825" indent="-34290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9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Clinical Social Workers</a:t>
                      </a:r>
                    </a:p>
                    <a:p>
                      <a:pPr marL="631825" indent="-34290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9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Marriage and Family Therapists</a:t>
                      </a:r>
                    </a:p>
                    <a:p>
                      <a:pPr marL="631825" indent="-34290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9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 Mental Health Counselors</a:t>
                      </a:r>
                    </a:p>
                    <a:p>
                      <a:pPr marL="631825" indent="-34290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9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Psychologist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306440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387C61E-EEC0-4774-BE16-4C1F0844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4" y="6154776"/>
            <a:ext cx="991887" cy="439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EEDCA-08AC-4BDA-ADFF-A2D27250DE54}"/>
              </a:ext>
            </a:extLst>
          </p:cNvPr>
          <p:cNvSpPr txBox="1"/>
          <p:nvPr/>
        </p:nvSpPr>
        <p:spPr>
          <a:xfrm>
            <a:off x="5618923" y="5328239"/>
            <a:ext cx="5689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-Madison health department employee/resident ratio is </a:t>
            </a:r>
            <a:br>
              <a:rPr lang="en-US" dirty="0"/>
            </a:br>
            <a:r>
              <a:rPr lang="en-US" dirty="0"/>
              <a:t>1 employee to 120.5 residents, compared to 1:42.9 for the state of Florida.</a:t>
            </a:r>
          </a:p>
        </p:txBody>
      </p:sp>
    </p:spTree>
    <p:extLst>
      <p:ext uri="{BB962C8B-B14F-4D97-AF65-F5344CB8AC3E}">
        <p14:creationId xmlns:p14="http://schemas.microsoft.com/office/powerpoint/2010/main" val="416326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335" y="417096"/>
            <a:ext cx="9940481" cy="962526"/>
          </a:xfrm>
        </p:spPr>
        <p:txBody>
          <a:bodyPr>
            <a:normAutofit/>
          </a:bodyPr>
          <a:lstStyle/>
          <a:p>
            <a:r>
              <a:rPr lang="en-US" sz="4000" dirty="0"/>
              <a:t>Madison County Memorial Hospital Services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9311" y="1491772"/>
          <a:ext cx="11313377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456">
                  <a:extLst>
                    <a:ext uri="{9D8B030D-6E8A-4147-A177-3AD203B41FA5}">
                      <a16:colId xmlns:a16="http://schemas.microsoft.com/office/drawing/2014/main" val="4165733554"/>
                    </a:ext>
                  </a:extLst>
                </a:gridCol>
                <a:gridCol w="5566921">
                  <a:extLst>
                    <a:ext uri="{9D8B030D-6E8A-4147-A177-3AD203B41FA5}">
                      <a16:colId xmlns:a16="http://schemas.microsoft.com/office/drawing/2014/main" val="1939167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CT Scan – 16 slice digital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Endoscopy 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Emergency Department 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Laboratory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Mammography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Respiratory/Cardiopulmonary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Operating Room – general surgery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Wellness – Certified Coaches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Health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Swing Bed – Extra time for healing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Telemedicine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TeleStroke Program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TeleCardiology - Inpatient Consultations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Ultrasound &amp; ECHOs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X-Ray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Rehabilitation –Inpatient &amp; Outpatient (Physical/Occupational/Speech Therapy)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Wound Care Clinic</a:t>
                      </a: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  <a:p>
                      <a:pPr marL="288925" lvl="1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28011"/>
                  </a:ext>
                </a:extLst>
              </a:tr>
            </a:tbl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2CC50A8-A59B-4491-903E-8753354E5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779305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1823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629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257</Words>
  <Application>Microsoft Office PowerPoint</Application>
  <PresentationFormat>Widescreen</PresentationFormat>
  <Paragraphs>56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Corbel</vt:lpstr>
      <vt:lpstr>Courier New</vt:lpstr>
      <vt:lpstr>Wingdings</vt:lpstr>
      <vt:lpstr>Basis</vt:lpstr>
      <vt:lpstr>Community Health Resources</vt:lpstr>
      <vt:lpstr>Health Care Facilities (2018)</vt:lpstr>
      <vt:lpstr>Health Care Providers (FY 2018-2019)</vt:lpstr>
      <vt:lpstr>Madison County Memorial Hospital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evans</dc:creator>
  <cp:lastModifiedBy>lori evans</cp:lastModifiedBy>
  <cp:revision>7</cp:revision>
  <dcterms:created xsi:type="dcterms:W3CDTF">2020-10-29T13:34:58Z</dcterms:created>
  <dcterms:modified xsi:type="dcterms:W3CDTF">2020-11-23T12:37:32Z</dcterms:modified>
</cp:coreProperties>
</file>