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4"/>
  </p:notesMasterIdLst>
  <p:handoutMasterIdLst>
    <p:handoutMasterId r:id="rId25"/>
  </p:handoutMasterIdLst>
  <p:sldIdLst>
    <p:sldId id="360" r:id="rId2"/>
    <p:sldId id="361" r:id="rId3"/>
    <p:sldId id="362" r:id="rId4"/>
    <p:sldId id="363" r:id="rId5"/>
    <p:sldId id="409" r:id="rId6"/>
    <p:sldId id="364" r:id="rId7"/>
    <p:sldId id="366" r:id="rId8"/>
    <p:sldId id="365" r:id="rId9"/>
    <p:sldId id="367" r:id="rId10"/>
    <p:sldId id="443" r:id="rId11"/>
    <p:sldId id="368" r:id="rId12"/>
    <p:sldId id="314" r:id="rId13"/>
    <p:sldId id="369" r:id="rId14"/>
    <p:sldId id="448" r:id="rId15"/>
    <p:sldId id="449" r:id="rId16"/>
    <p:sldId id="444" r:id="rId17"/>
    <p:sldId id="370" r:id="rId18"/>
    <p:sldId id="410" r:id="rId19"/>
    <p:sldId id="413" r:id="rId20"/>
    <p:sldId id="450" r:id="rId21"/>
    <p:sldId id="422" r:id="rId22"/>
    <p:sldId id="4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ED7D31"/>
    <a:srgbClr val="FFE56B"/>
    <a:srgbClr val="FFFFD1"/>
    <a:srgbClr val="FFEAA7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3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24055043966948E-2"/>
          <c:y val="0.16887518403515128"/>
          <c:w val="0.90579417052900413"/>
          <c:h val="0.74219312568511531"/>
        </c:manualLayout>
      </c:layout>
      <c:lineChart>
        <c:grouping val="standard"/>
        <c:varyColors val="0"/>
        <c:ser>
          <c:idx val="0"/>
          <c:order val="0"/>
          <c:tx>
            <c:strRef>
              <c:f>'Diabetes Deaths'!$P$31</c:f>
              <c:strCache>
                <c:ptCount val="1"/>
                <c:pt idx="0">
                  <c:v>Madison County</c:v>
                </c:pt>
              </c:strCache>
            </c:strRef>
          </c:tx>
          <c:spPr>
            <a:ln w="412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'Diabetes Deaths'!$O$32:$O$50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'Diabetes Deaths'!$P$32:$P$50</c:f>
              <c:numCache>
                <c:formatCode>General</c:formatCode>
                <c:ptCount val="19"/>
                <c:pt idx="0">
                  <c:v>51.6</c:v>
                </c:pt>
                <c:pt idx="1">
                  <c:v>44.6</c:v>
                </c:pt>
                <c:pt idx="2">
                  <c:v>58.1</c:v>
                </c:pt>
                <c:pt idx="3">
                  <c:v>45.4</c:v>
                </c:pt>
                <c:pt idx="4">
                  <c:v>46.2</c:v>
                </c:pt>
                <c:pt idx="5">
                  <c:v>60.3</c:v>
                </c:pt>
                <c:pt idx="6">
                  <c:v>29.8</c:v>
                </c:pt>
                <c:pt idx="7">
                  <c:v>36</c:v>
                </c:pt>
                <c:pt idx="8">
                  <c:v>11.7</c:v>
                </c:pt>
                <c:pt idx="9">
                  <c:v>15.1</c:v>
                </c:pt>
                <c:pt idx="10">
                  <c:v>23.4</c:v>
                </c:pt>
                <c:pt idx="11">
                  <c:v>17.7</c:v>
                </c:pt>
                <c:pt idx="12">
                  <c:v>34.200000000000003</c:v>
                </c:pt>
                <c:pt idx="13">
                  <c:v>10.3</c:v>
                </c:pt>
                <c:pt idx="14">
                  <c:v>33.1</c:v>
                </c:pt>
                <c:pt idx="15">
                  <c:v>31.9</c:v>
                </c:pt>
                <c:pt idx="16">
                  <c:v>30.2</c:v>
                </c:pt>
                <c:pt idx="17">
                  <c:v>31.1</c:v>
                </c:pt>
                <c:pt idx="18">
                  <c:v>30.8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D-4CEE-9C4B-03CC8CEE70A9}"/>
            </c:ext>
          </c:extLst>
        </c:ser>
        <c:ser>
          <c:idx val="1"/>
          <c:order val="1"/>
          <c:tx>
            <c:strRef>
              <c:f>'Diabetes Deaths'!$Q$31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'Diabetes Deaths'!$O$32:$O$50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'Diabetes Deaths'!$Q$32:$Q$50</c:f>
              <c:numCache>
                <c:formatCode>General</c:formatCode>
                <c:ptCount val="19"/>
                <c:pt idx="0">
                  <c:v>21.6</c:v>
                </c:pt>
                <c:pt idx="1">
                  <c:v>21.7</c:v>
                </c:pt>
                <c:pt idx="2">
                  <c:v>20.9</c:v>
                </c:pt>
                <c:pt idx="3">
                  <c:v>21.4</c:v>
                </c:pt>
                <c:pt idx="4">
                  <c:v>21.2</c:v>
                </c:pt>
                <c:pt idx="5">
                  <c:v>22.2</c:v>
                </c:pt>
                <c:pt idx="6">
                  <c:v>21.4</c:v>
                </c:pt>
                <c:pt idx="7">
                  <c:v>20.9</c:v>
                </c:pt>
                <c:pt idx="8">
                  <c:v>20.7</c:v>
                </c:pt>
                <c:pt idx="9">
                  <c:v>19.5</c:v>
                </c:pt>
                <c:pt idx="10">
                  <c:v>19.7</c:v>
                </c:pt>
                <c:pt idx="11">
                  <c:v>19.899999999999999</c:v>
                </c:pt>
                <c:pt idx="12">
                  <c:v>19.600000000000001</c:v>
                </c:pt>
                <c:pt idx="13">
                  <c:v>19.600000000000001</c:v>
                </c:pt>
                <c:pt idx="14">
                  <c:v>19.600000000000001</c:v>
                </c:pt>
                <c:pt idx="15">
                  <c:v>19.100000000000001</c:v>
                </c:pt>
                <c:pt idx="16">
                  <c:v>20.100000000000001</c:v>
                </c:pt>
                <c:pt idx="17">
                  <c:v>20.7</c:v>
                </c:pt>
                <c:pt idx="18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D-4CEE-9C4B-03CC8CEE7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637935"/>
        <c:axId val="1794061999"/>
      </c:lineChart>
      <c:catAx>
        <c:axId val="179863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2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061999"/>
        <c:crosses val="autoZero"/>
        <c:auto val="1"/>
        <c:lblAlgn val="ctr"/>
        <c:lblOffset val="100"/>
        <c:noMultiLvlLbl val="0"/>
      </c:catAx>
      <c:valAx>
        <c:axId val="17940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63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42935407881845"/>
          <c:y val="2.8214829601294039E-2"/>
          <c:w val="0.56158922399012334"/>
          <c:h val="9.0222641688034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06103129644705E-2"/>
          <c:y val="0.13553577183886825"/>
          <c:w val="0.91748134239610535"/>
          <c:h val="0.77611731634902914"/>
        </c:manualLayout>
      </c:layout>
      <c:lineChart>
        <c:grouping val="standard"/>
        <c:varyColors val="0"/>
        <c:ser>
          <c:idx val="0"/>
          <c:order val="0"/>
          <c:tx>
            <c:strRef>
              <c:f>'Tobacco Cancer Deaths'!$P$35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'Tobacco Cancer Deaths'!$O$36:$O$54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'Tobacco Cancer Deaths'!$P$36:$P$54</c:f>
              <c:numCache>
                <c:formatCode>General</c:formatCode>
                <c:ptCount val="19"/>
                <c:pt idx="0">
                  <c:v>83.3</c:v>
                </c:pt>
                <c:pt idx="1">
                  <c:v>94.1</c:v>
                </c:pt>
                <c:pt idx="2">
                  <c:v>93.3</c:v>
                </c:pt>
                <c:pt idx="3">
                  <c:v>94.2</c:v>
                </c:pt>
                <c:pt idx="4">
                  <c:v>81.5</c:v>
                </c:pt>
                <c:pt idx="5">
                  <c:v>135</c:v>
                </c:pt>
                <c:pt idx="6">
                  <c:v>82.8</c:v>
                </c:pt>
                <c:pt idx="7">
                  <c:v>109</c:v>
                </c:pt>
                <c:pt idx="8">
                  <c:v>100.5</c:v>
                </c:pt>
                <c:pt idx="9">
                  <c:v>101.9</c:v>
                </c:pt>
                <c:pt idx="10">
                  <c:v>65.5</c:v>
                </c:pt>
                <c:pt idx="11">
                  <c:v>85.5</c:v>
                </c:pt>
                <c:pt idx="12">
                  <c:v>51.8</c:v>
                </c:pt>
                <c:pt idx="13">
                  <c:v>94.3</c:v>
                </c:pt>
                <c:pt idx="14">
                  <c:v>110.1</c:v>
                </c:pt>
                <c:pt idx="15">
                  <c:v>71.3</c:v>
                </c:pt>
                <c:pt idx="16">
                  <c:v>74.5</c:v>
                </c:pt>
                <c:pt idx="17">
                  <c:v>46.9</c:v>
                </c:pt>
                <c:pt idx="18">
                  <c:v>70.5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C-41FA-AA20-027EDA98D792}"/>
            </c:ext>
          </c:extLst>
        </c:ser>
        <c:ser>
          <c:idx val="1"/>
          <c:order val="1"/>
          <c:tx>
            <c:strRef>
              <c:f>'Tobacco Cancer Deaths'!$Q$35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'Tobacco Cancer Deaths'!$O$36:$O$54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'Tobacco Cancer Deaths'!$Q$36:$Q$54</c:f>
              <c:numCache>
                <c:formatCode>General</c:formatCode>
                <c:ptCount val="19"/>
                <c:pt idx="0">
                  <c:v>86</c:v>
                </c:pt>
                <c:pt idx="1">
                  <c:v>85.2</c:v>
                </c:pt>
                <c:pt idx="2">
                  <c:v>81.5</c:v>
                </c:pt>
                <c:pt idx="3">
                  <c:v>81.8</c:v>
                </c:pt>
                <c:pt idx="4">
                  <c:v>81.8</c:v>
                </c:pt>
                <c:pt idx="5">
                  <c:v>80.7</c:v>
                </c:pt>
                <c:pt idx="6">
                  <c:v>77.8</c:v>
                </c:pt>
                <c:pt idx="7">
                  <c:v>75.400000000000006</c:v>
                </c:pt>
                <c:pt idx="8">
                  <c:v>76.099999999999994</c:v>
                </c:pt>
                <c:pt idx="9">
                  <c:v>74.8</c:v>
                </c:pt>
                <c:pt idx="10">
                  <c:v>74.2</c:v>
                </c:pt>
                <c:pt idx="11">
                  <c:v>74.2</c:v>
                </c:pt>
                <c:pt idx="12">
                  <c:v>73.5</c:v>
                </c:pt>
                <c:pt idx="13">
                  <c:v>71.7</c:v>
                </c:pt>
                <c:pt idx="14">
                  <c:v>69.099999999999994</c:v>
                </c:pt>
                <c:pt idx="15">
                  <c:v>69.400000000000006</c:v>
                </c:pt>
                <c:pt idx="16">
                  <c:v>66.7</c:v>
                </c:pt>
                <c:pt idx="17">
                  <c:v>65.3</c:v>
                </c:pt>
                <c:pt idx="18">
                  <c:v>63.3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C-41FA-AA20-027EDA98D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664463"/>
        <c:axId val="475500415"/>
      </c:lineChart>
      <c:catAx>
        <c:axId val="53766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00415"/>
        <c:crosses val="autoZero"/>
        <c:auto val="1"/>
        <c:lblAlgn val="ctr"/>
        <c:lblOffset val="100"/>
        <c:noMultiLvlLbl val="0"/>
      </c:catAx>
      <c:valAx>
        <c:axId val="475500415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664463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5556194020987"/>
          <c:y val="2.7953986139066106E-2"/>
          <c:w val="0.33790173345796543"/>
          <c:h val="8.5843768876291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Currently Use Cigarettes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'Youth Tobacco'!$O$2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Tobacco'!$N$3:$N$6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Tobacco'!$O$3:$O$6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10.6</c:v>
                </c:pt>
                <c:pt idx="2">
                  <c:v>6.3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F-47E1-B4B9-134498E86671}"/>
            </c:ext>
          </c:extLst>
        </c:ser>
        <c:ser>
          <c:idx val="1"/>
          <c:order val="1"/>
          <c:tx>
            <c:strRef>
              <c:f>'Youth Tobacco'!$P$2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Tobacco'!$N$3:$N$6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Tobacco'!$P$3:$P$6</c:f>
              <c:numCache>
                <c:formatCode>General</c:formatCode>
                <c:ptCount val="4"/>
                <c:pt idx="0">
                  <c:v>6.1</c:v>
                </c:pt>
                <c:pt idx="1">
                  <c:v>4.3</c:v>
                </c:pt>
                <c:pt idx="2">
                  <c:v>3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7F-47E1-B4B9-134498E866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135679"/>
        <c:axId val="591841455"/>
      </c:barChart>
      <c:catAx>
        <c:axId val="83213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841455"/>
        <c:crosses val="autoZero"/>
        <c:auto val="1"/>
        <c:lblAlgn val="ctr"/>
        <c:lblOffset val="100"/>
        <c:noMultiLvlLbl val="0"/>
      </c:catAx>
      <c:valAx>
        <c:axId val="59184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13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Currently Use Cigars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'Youth Tobacco'!$O$21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Tobacco'!$N$22:$N$25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Tobacco'!$O$22:$O$25</c:f>
              <c:numCache>
                <c:formatCode>General</c:formatCode>
                <c:ptCount val="4"/>
                <c:pt idx="0">
                  <c:v>7.8</c:v>
                </c:pt>
                <c:pt idx="1">
                  <c:v>9.1</c:v>
                </c:pt>
                <c:pt idx="2">
                  <c:v>5.8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6-4AA1-B1B6-2988C65F3409}"/>
            </c:ext>
          </c:extLst>
        </c:ser>
        <c:ser>
          <c:idx val="1"/>
          <c:order val="1"/>
          <c:tx>
            <c:strRef>
              <c:f>'Youth Tobacco'!$P$21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Tobacco'!$N$22:$N$25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Tobacco'!$P$22:$P$25</c:f>
              <c:numCache>
                <c:formatCode>General</c:formatCode>
                <c:ptCount val="4"/>
                <c:pt idx="0">
                  <c:v>6.5</c:v>
                </c:pt>
                <c:pt idx="1">
                  <c:v>5.0999999999999996</c:v>
                </c:pt>
                <c:pt idx="2">
                  <c:v>3.4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6-4AA1-B1B6-2988C65F34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187679"/>
        <c:axId val="828963071"/>
      </c:barChart>
      <c:catAx>
        <c:axId val="83218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963071"/>
        <c:crosses val="autoZero"/>
        <c:auto val="1"/>
        <c:lblAlgn val="ctr"/>
        <c:lblOffset val="100"/>
        <c:noMultiLvlLbl val="0"/>
      </c:catAx>
      <c:valAx>
        <c:axId val="828963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18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Currently Use Smokeless Tobacco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'Youth Tobacco'!$O$40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Tobacco'!$N$41:$N$44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Tobacco'!$O$41:$O$44</c:f>
              <c:numCache>
                <c:formatCode>General</c:formatCode>
                <c:ptCount val="4"/>
                <c:pt idx="0">
                  <c:v>6.2</c:v>
                </c:pt>
                <c:pt idx="1">
                  <c:v>6.4</c:v>
                </c:pt>
                <c:pt idx="2">
                  <c:v>6.8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9-46F4-A5BE-9FFD85B4A8D8}"/>
            </c:ext>
          </c:extLst>
        </c:ser>
        <c:ser>
          <c:idx val="1"/>
          <c:order val="1"/>
          <c:tx>
            <c:strRef>
              <c:f>'Youth Tobacco'!$P$40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Tobacco'!$N$41:$N$44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Tobacco'!$P$41:$P$44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2.2000000000000002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9-46F4-A5BE-9FFD85B4A8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2958111"/>
        <c:axId val="818090015"/>
      </c:barChart>
      <c:catAx>
        <c:axId val="89295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090015"/>
        <c:crosses val="autoZero"/>
        <c:auto val="1"/>
        <c:lblAlgn val="ctr"/>
        <c:lblOffset val="100"/>
        <c:noMultiLvlLbl val="0"/>
      </c:catAx>
      <c:valAx>
        <c:axId val="81809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95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Currently Use e-Cigarettes/Vaping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'Youth Tobacco'!$O$59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99952003839703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6-44EB-A0DB-3E556B1B8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Tobacco'!$N$60:$N$63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Tobacco'!$O$60:$O$63</c:f>
              <c:numCache>
                <c:formatCode>General</c:formatCode>
                <c:ptCount val="4"/>
                <c:pt idx="0">
                  <c:v>4.8</c:v>
                </c:pt>
                <c:pt idx="1">
                  <c:v>6.4</c:v>
                </c:pt>
                <c:pt idx="2">
                  <c:v>11.5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6-44EB-A0DB-3E556B1B8154}"/>
            </c:ext>
          </c:extLst>
        </c:ser>
        <c:ser>
          <c:idx val="1"/>
          <c:order val="1"/>
          <c:tx>
            <c:strRef>
              <c:f>'Youth Tobacco'!$P$59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998560115190673E-2"/>
                  <c:y val="9.78090766823156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6-44EB-A0DB-3E556B1B8154}"/>
                </c:ext>
              </c:extLst>
            </c:dLbl>
            <c:dLbl>
              <c:idx val="3"/>
              <c:layout>
                <c:manualLayout>
                  <c:x val="8.9992800575953921E-3"/>
                  <c:y val="4.8904538341158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6-44EB-A0DB-3E556B1B8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'Youth Tobacco'!$N$60:$N$63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</c:numCache>
            </c:numRef>
          </c:cat>
          <c:val>
            <c:numRef>
              <c:f>'Youth Tobacco'!$P$60:$P$63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7.2</c:v>
                </c:pt>
                <c:pt idx="2">
                  <c:v>11.6</c:v>
                </c:pt>
                <c:pt idx="3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6-44EB-A0DB-3E556B1B8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2983311"/>
        <c:axId val="820092127"/>
      </c:barChart>
      <c:catAx>
        <c:axId val="892983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092127"/>
        <c:crosses val="autoZero"/>
        <c:auto val="1"/>
        <c:lblAlgn val="ctr"/>
        <c:lblOffset val="100"/>
        <c:noMultiLvlLbl val="0"/>
      </c:catAx>
      <c:valAx>
        <c:axId val="820092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98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57153223017747"/>
          <c:y val="0.89498347257649147"/>
          <c:w val="0.37179592561728919"/>
          <c:h val="6.6571014010572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37466243132222E-2"/>
          <c:y val="0.11777075461158393"/>
          <c:w val="0.9036896472040864"/>
          <c:h val="0.79509743355137341"/>
        </c:manualLayout>
      </c:layout>
      <c:lineChart>
        <c:grouping val="standard"/>
        <c:varyColors val="0"/>
        <c:ser>
          <c:idx val="0"/>
          <c:order val="0"/>
          <c:tx>
            <c:strRef>
              <c:f>'Colorectal Cancer'!$P$31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'Colorectal Cancer'!$O$32:$O$50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'Colorectal Cancer'!$P$32:$P$50</c:f>
              <c:numCache>
                <c:formatCode>General</c:formatCode>
                <c:ptCount val="19"/>
                <c:pt idx="0">
                  <c:v>26.3</c:v>
                </c:pt>
                <c:pt idx="1">
                  <c:v>15</c:v>
                </c:pt>
                <c:pt idx="2">
                  <c:v>33.4</c:v>
                </c:pt>
                <c:pt idx="3">
                  <c:v>24.4</c:v>
                </c:pt>
                <c:pt idx="4">
                  <c:v>33.799999999999997</c:v>
                </c:pt>
                <c:pt idx="5">
                  <c:v>17.899999999999999</c:v>
                </c:pt>
                <c:pt idx="6">
                  <c:v>22.6</c:v>
                </c:pt>
                <c:pt idx="7">
                  <c:v>15.6</c:v>
                </c:pt>
                <c:pt idx="8">
                  <c:v>24.8</c:v>
                </c:pt>
                <c:pt idx="9">
                  <c:v>20.8</c:v>
                </c:pt>
                <c:pt idx="10">
                  <c:v>12.5</c:v>
                </c:pt>
                <c:pt idx="11">
                  <c:v>15.9</c:v>
                </c:pt>
                <c:pt idx="12">
                  <c:v>18.899999999999999</c:v>
                </c:pt>
                <c:pt idx="13">
                  <c:v>24.6</c:v>
                </c:pt>
                <c:pt idx="14">
                  <c:v>16</c:v>
                </c:pt>
                <c:pt idx="15">
                  <c:v>24.1</c:v>
                </c:pt>
                <c:pt idx="16">
                  <c:v>10.4</c:v>
                </c:pt>
                <c:pt idx="17">
                  <c:v>12.2</c:v>
                </c:pt>
                <c:pt idx="18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D-446C-9D10-D42C17A302E3}"/>
            </c:ext>
          </c:extLst>
        </c:ser>
        <c:ser>
          <c:idx val="1"/>
          <c:order val="1"/>
          <c:tx>
            <c:strRef>
              <c:f>'Colorectal Cancer'!$Q$31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'Colorectal Cancer'!$O$32:$O$50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'Colorectal Cancer'!$Q$32:$Q$50</c:f>
              <c:numCache>
                <c:formatCode>General</c:formatCode>
                <c:ptCount val="19"/>
                <c:pt idx="0">
                  <c:v>18.5</c:v>
                </c:pt>
                <c:pt idx="1">
                  <c:v>18.100000000000001</c:v>
                </c:pt>
                <c:pt idx="2">
                  <c:v>17.7</c:v>
                </c:pt>
                <c:pt idx="3">
                  <c:v>16.5</c:v>
                </c:pt>
                <c:pt idx="4">
                  <c:v>16.2</c:v>
                </c:pt>
                <c:pt idx="5">
                  <c:v>16.100000000000001</c:v>
                </c:pt>
                <c:pt idx="6">
                  <c:v>15.6</c:v>
                </c:pt>
                <c:pt idx="7">
                  <c:v>15.1</c:v>
                </c:pt>
                <c:pt idx="8">
                  <c:v>15.2</c:v>
                </c:pt>
                <c:pt idx="9">
                  <c:v>14.4</c:v>
                </c:pt>
                <c:pt idx="10">
                  <c:v>14.2</c:v>
                </c:pt>
                <c:pt idx="11">
                  <c:v>14.5</c:v>
                </c:pt>
                <c:pt idx="12">
                  <c:v>14.1</c:v>
                </c:pt>
                <c:pt idx="13">
                  <c:v>13.9</c:v>
                </c:pt>
                <c:pt idx="14">
                  <c:v>13.5</c:v>
                </c:pt>
                <c:pt idx="15">
                  <c:v>13.4</c:v>
                </c:pt>
                <c:pt idx="16">
                  <c:v>13.7</c:v>
                </c:pt>
                <c:pt idx="17">
                  <c:v>13.6</c:v>
                </c:pt>
                <c:pt idx="18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ED-446C-9D10-D42C17A30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539103"/>
        <c:axId val="1219716255"/>
      </c:lineChart>
      <c:catAx>
        <c:axId val="92753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716255"/>
        <c:crosses val="autoZero"/>
        <c:auto val="1"/>
        <c:lblAlgn val="ctr"/>
        <c:lblOffset val="100"/>
        <c:noMultiLvlLbl val="0"/>
      </c:catAx>
      <c:valAx>
        <c:axId val="121971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53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18280715633017"/>
          <c:y val="3.0143407111038738E-2"/>
          <c:w val="0.41643139383763444"/>
          <c:h val="7.9902534339780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11431653698307E-2"/>
          <c:y val="0.12068331659735985"/>
          <c:w val="0.91166475302307481"/>
          <c:h val="0.79536518895130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Melanoma!$P$29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Melanoma!$O$30:$O$35</c:f>
              <c:strCache>
                <c:ptCount val="6"/>
                <c:pt idx="0">
                  <c:v>2000-02</c:v>
                </c:pt>
                <c:pt idx="1">
                  <c:v>2003-05</c:v>
                </c:pt>
                <c:pt idx="2">
                  <c:v>2006-08</c:v>
                </c:pt>
                <c:pt idx="3">
                  <c:v>2009-11</c:v>
                </c:pt>
                <c:pt idx="4">
                  <c:v>2012-14</c:v>
                </c:pt>
                <c:pt idx="5">
                  <c:v>2015-17</c:v>
                </c:pt>
              </c:strCache>
            </c:strRef>
          </c:cat>
          <c:val>
            <c:numRef>
              <c:f>Melanoma!$P$30:$P$35</c:f>
              <c:numCache>
                <c:formatCode>General</c:formatCode>
                <c:ptCount val="6"/>
                <c:pt idx="0">
                  <c:v>3.2</c:v>
                </c:pt>
                <c:pt idx="1">
                  <c:v>4.8</c:v>
                </c:pt>
                <c:pt idx="2">
                  <c:v>1.5</c:v>
                </c:pt>
                <c:pt idx="3">
                  <c:v>1.2</c:v>
                </c:pt>
                <c:pt idx="4">
                  <c:v>1.2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5-4E5D-BDE4-35770FA1F327}"/>
            </c:ext>
          </c:extLst>
        </c:ser>
        <c:ser>
          <c:idx val="1"/>
          <c:order val="1"/>
          <c:tx>
            <c:strRef>
              <c:f>Melanoma!$Q$29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Melanoma!$O$30:$O$35</c:f>
              <c:strCache>
                <c:ptCount val="6"/>
                <c:pt idx="0">
                  <c:v>2000-02</c:v>
                </c:pt>
                <c:pt idx="1">
                  <c:v>2003-05</c:v>
                </c:pt>
                <c:pt idx="2">
                  <c:v>2006-08</c:v>
                </c:pt>
                <c:pt idx="3">
                  <c:v>2009-11</c:v>
                </c:pt>
                <c:pt idx="4">
                  <c:v>2012-14</c:v>
                </c:pt>
                <c:pt idx="5">
                  <c:v>2015-17</c:v>
                </c:pt>
              </c:strCache>
            </c:strRef>
          </c:cat>
          <c:val>
            <c:numRef>
              <c:f>Melanoma!$Q$30:$Q$35</c:f>
              <c:numCache>
                <c:formatCode>General</c:formatCode>
                <c:ptCount val="6"/>
                <c:pt idx="0">
                  <c:v>2.7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B5-4E5D-BDE4-35770FA1F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965599"/>
        <c:axId val="471780223"/>
      </c:barChart>
      <c:catAx>
        <c:axId val="47796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780223"/>
        <c:crosses val="autoZero"/>
        <c:auto val="1"/>
        <c:lblAlgn val="ctr"/>
        <c:lblOffset val="100"/>
        <c:noMultiLvlLbl val="0"/>
      </c:catAx>
      <c:valAx>
        <c:axId val="47178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1.018320171132343E-2"/>
              <c:y val="0.392172013215389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6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52653994604227"/>
          <c:y val="2.8715312780189035E-2"/>
          <c:w val="0.31772548534133022"/>
          <c:h val="7.8648482958150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57698712100264E-2"/>
          <c:y val="0.12435644719734205"/>
          <c:w val="0.92097118700430847"/>
          <c:h val="0.683797133370772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1999-2001</c:v>
                </c:pt>
                <c:pt idx="1">
                  <c:v>2002-2004</c:v>
                </c:pt>
                <c:pt idx="2">
                  <c:v>2005-2007</c:v>
                </c:pt>
                <c:pt idx="3">
                  <c:v>2008-2010</c:v>
                </c:pt>
                <c:pt idx="4">
                  <c:v>2011-2013</c:v>
                </c:pt>
                <c:pt idx="5">
                  <c:v>2014-2016</c:v>
                </c:pt>
                <c:pt idx="6">
                  <c:v>2017-2019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13.4</c:v>
                </c:pt>
                <c:pt idx="1">
                  <c:v>6.4</c:v>
                </c:pt>
                <c:pt idx="2">
                  <c:v>8.9</c:v>
                </c:pt>
                <c:pt idx="3">
                  <c:v>6.9</c:v>
                </c:pt>
                <c:pt idx="4">
                  <c:v>8.8000000000000007</c:v>
                </c:pt>
                <c:pt idx="5">
                  <c:v>8.5</c:v>
                </c:pt>
                <c:pt idx="6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81-4ADD-A390-9BD8EACF3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1999-2001</c:v>
                </c:pt>
                <c:pt idx="1">
                  <c:v>2002-2004</c:v>
                </c:pt>
                <c:pt idx="2">
                  <c:v>2005-2007</c:v>
                </c:pt>
                <c:pt idx="3">
                  <c:v>2008-2010</c:v>
                </c:pt>
                <c:pt idx="4">
                  <c:v>2011-2013</c:v>
                </c:pt>
                <c:pt idx="5">
                  <c:v>2014-2016</c:v>
                </c:pt>
                <c:pt idx="6">
                  <c:v>2017-2019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</c:v>
                </c:pt>
                <c:pt idx="1">
                  <c:v>10.8</c:v>
                </c:pt>
                <c:pt idx="2">
                  <c:v>10.199999999999999</c:v>
                </c:pt>
                <c:pt idx="3">
                  <c:v>10.4</c:v>
                </c:pt>
                <c:pt idx="4">
                  <c:v>10.8</c:v>
                </c:pt>
                <c:pt idx="5">
                  <c:v>12</c:v>
                </c:pt>
                <c:pt idx="6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81-4ADD-A390-9BD8EACF3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49968"/>
        <c:axId val="35210640"/>
      </c:lineChart>
      <c:catAx>
        <c:axId val="3064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0640"/>
        <c:crosses val="autoZero"/>
        <c:auto val="1"/>
        <c:lblAlgn val="ctr"/>
        <c:lblOffset val="100"/>
        <c:noMultiLvlLbl val="0"/>
      </c:catAx>
      <c:valAx>
        <c:axId val="3521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29777367412585"/>
          <c:y val="2.19230634074799E-2"/>
          <c:w val="0.31869427577262371"/>
          <c:h val="6.0450065638836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2118502993735"/>
          <c:y val="0.12956683962016821"/>
          <c:w val="0.85417124066623473"/>
          <c:h val="0.76776383673486814"/>
        </c:manualLayout>
      </c:layout>
      <c:lineChart>
        <c:grouping val="standard"/>
        <c:varyColors val="0"/>
        <c:ser>
          <c:idx val="0"/>
          <c:order val="0"/>
          <c:tx>
            <c:strRef>
              <c:f>'Diabetes Hospitalization'!$Q$40</c:f>
              <c:strCache>
                <c:ptCount val="1"/>
                <c:pt idx="0">
                  <c:v>Madison County</c:v>
                </c:pt>
              </c:strCache>
            </c:strRef>
          </c:tx>
          <c:spPr>
            <a:ln w="412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'Diabetes Hospitalization'!$P$41:$P$59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'Diabetes Hospitalization'!$Q$41:$Q$59</c:f>
              <c:numCache>
                <c:formatCode>#,##0.00</c:formatCode>
                <c:ptCount val="19"/>
                <c:pt idx="0">
                  <c:v>2327.9</c:v>
                </c:pt>
                <c:pt idx="1">
                  <c:v>2547.6999999999998</c:v>
                </c:pt>
                <c:pt idx="2">
                  <c:v>2247</c:v>
                </c:pt>
                <c:pt idx="3">
                  <c:v>1979.7</c:v>
                </c:pt>
                <c:pt idx="4">
                  <c:v>2117.9</c:v>
                </c:pt>
                <c:pt idx="5">
                  <c:v>2061.3000000000002</c:v>
                </c:pt>
                <c:pt idx="6">
                  <c:v>2374.5</c:v>
                </c:pt>
                <c:pt idx="7">
                  <c:v>2106.8000000000002</c:v>
                </c:pt>
                <c:pt idx="8">
                  <c:v>2111</c:v>
                </c:pt>
                <c:pt idx="9">
                  <c:v>2019.4</c:v>
                </c:pt>
                <c:pt idx="10">
                  <c:v>2156</c:v>
                </c:pt>
                <c:pt idx="11">
                  <c:v>2128.6999999999998</c:v>
                </c:pt>
                <c:pt idx="12">
                  <c:v>1902.1</c:v>
                </c:pt>
                <c:pt idx="13">
                  <c:v>1955.8</c:v>
                </c:pt>
                <c:pt idx="14">
                  <c:v>1832.2</c:v>
                </c:pt>
                <c:pt idx="15">
                  <c:v>2045.1</c:v>
                </c:pt>
                <c:pt idx="16">
                  <c:v>1980.7</c:v>
                </c:pt>
                <c:pt idx="17">
                  <c:v>2028.5</c:v>
                </c:pt>
                <c:pt idx="18">
                  <c:v>2361.1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09-40C4-8B4E-AE8CCFCA2AF8}"/>
            </c:ext>
          </c:extLst>
        </c:ser>
        <c:ser>
          <c:idx val="1"/>
          <c:order val="1"/>
          <c:tx>
            <c:strRef>
              <c:f>'Diabetes Hospitalization'!$R$40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'Diabetes Hospitalization'!$P$41:$P$59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'Diabetes Hospitalization'!$R$41:$R$59</c:f>
              <c:numCache>
                <c:formatCode>General</c:formatCode>
                <c:ptCount val="19"/>
                <c:pt idx="0">
                  <c:v>1630.7</c:v>
                </c:pt>
                <c:pt idx="1">
                  <c:v>1726.2</c:v>
                </c:pt>
                <c:pt idx="2">
                  <c:v>1759.5</c:v>
                </c:pt>
                <c:pt idx="3">
                  <c:v>1818.1</c:v>
                </c:pt>
                <c:pt idx="4">
                  <c:v>1866.5</c:v>
                </c:pt>
                <c:pt idx="5">
                  <c:v>1880.4</c:v>
                </c:pt>
                <c:pt idx="6">
                  <c:v>2081.6</c:v>
                </c:pt>
                <c:pt idx="7">
                  <c:v>2116.1</c:v>
                </c:pt>
                <c:pt idx="8">
                  <c:v>2157.8000000000002</c:v>
                </c:pt>
                <c:pt idx="9">
                  <c:v>2219.5</c:v>
                </c:pt>
                <c:pt idx="10">
                  <c:v>2274.8000000000002</c:v>
                </c:pt>
                <c:pt idx="11">
                  <c:v>2320.5</c:v>
                </c:pt>
                <c:pt idx="12">
                  <c:v>2307.6</c:v>
                </c:pt>
                <c:pt idx="13">
                  <c:v>2279.3000000000002</c:v>
                </c:pt>
                <c:pt idx="14">
                  <c:v>2321.1999999999998</c:v>
                </c:pt>
                <c:pt idx="15">
                  <c:v>2350.4</c:v>
                </c:pt>
                <c:pt idx="16">
                  <c:v>2344.5</c:v>
                </c:pt>
                <c:pt idx="17">
                  <c:v>2338.9</c:v>
                </c:pt>
                <c:pt idx="18">
                  <c:v>2310.1999999999998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0C4-8B4E-AE8CCFCA2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939343"/>
        <c:axId val="1794059503"/>
      </c:lineChart>
      <c:catAx>
        <c:axId val="178793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059503"/>
        <c:crosses val="autoZero"/>
        <c:auto val="1"/>
        <c:lblAlgn val="ctr"/>
        <c:lblOffset val="100"/>
        <c:noMultiLvlLbl val="0"/>
      </c:catAx>
      <c:valAx>
        <c:axId val="1794059503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Hosptialization Rate</a:t>
                </a:r>
              </a:p>
            </c:rich>
          </c:tx>
          <c:layout>
            <c:manualLayout>
              <c:xMode val="edge"/>
              <c:yMode val="edge"/>
              <c:x val="8.2679952928773996E-3"/>
              <c:y val="0.3569290025441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939343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4384806224799"/>
          <c:y val="1.5065674325290353E-2"/>
          <c:w val="0.50017806098745721"/>
          <c:h val="8.9883630228818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2347234258809"/>
          <c:y val="0.1769366893437658"/>
          <c:w val="0.74570844456067575"/>
          <c:h val="0.805066554532666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4D-4206-8B5A-6335ADD5AA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4D-4206-8B5A-6335ADD5AAE9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4D-4206-8B5A-6335ADD5AA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4D-4206-8B5A-6335ADD5AAE9}"/>
              </c:ext>
            </c:extLst>
          </c:dPt>
          <c:dLbls>
            <c:dLbl>
              <c:idx val="0"/>
              <c:layout>
                <c:manualLayout>
                  <c:x val="-2.2569123243373183E-2"/>
                  <c:y val="0.207777293866170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D-4206-8B5A-6335ADD5AAE9}"/>
                </c:ext>
              </c:extLst>
            </c:dLbl>
            <c:dLbl>
              <c:idx val="1"/>
              <c:layout>
                <c:manualLayout>
                  <c:x val="7.4862551057929098E-3"/>
                  <c:y val="-0.128967643750413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4D-4206-8B5A-6335ADD5AAE9}"/>
                </c:ext>
              </c:extLst>
            </c:dLbl>
            <c:dLbl>
              <c:idx val="2"/>
              <c:layout>
                <c:manualLayout>
                  <c:x val="5.8888473114629969E-3"/>
                  <c:y val="-1.3509721848701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988585373679822"/>
                      <c:h val="0.17493479708251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4D-4206-8B5A-6335ADD5A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White NH</c:v>
                </c:pt>
                <c:pt idx="1">
                  <c:v>Black NH</c:v>
                </c:pt>
                <c:pt idx="2">
                  <c:v>Hispanic/Other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1512</c:v>
                </c:pt>
                <c:pt idx="1">
                  <c:v>1113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4D-4206-8B5A-6335ADD5AA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42020974857131E-2"/>
          <c:y val="0.13689889210127229"/>
          <c:w val="0.89788590650257516"/>
          <c:h val="0.78761033229491173"/>
        </c:manualLayout>
      </c:layout>
      <c:lineChart>
        <c:grouping val="standard"/>
        <c:varyColors val="0"/>
        <c:ser>
          <c:idx val="0"/>
          <c:order val="0"/>
          <c:tx>
            <c:strRef>
              <c:f>Hypertension!$P$5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Hypertension!$O$6:$O$24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Hypertension!$P$6:$P$24</c:f>
              <c:numCache>
                <c:formatCode>General</c:formatCode>
                <c:ptCount val="19"/>
                <c:pt idx="0">
                  <c:v>17.7</c:v>
                </c:pt>
                <c:pt idx="1">
                  <c:v>8.8000000000000007</c:v>
                </c:pt>
                <c:pt idx="2">
                  <c:v>13.5</c:v>
                </c:pt>
                <c:pt idx="3">
                  <c:v>9.3000000000000007</c:v>
                </c:pt>
                <c:pt idx="4">
                  <c:v>0</c:v>
                </c:pt>
                <c:pt idx="5">
                  <c:v>22.1</c:v>
                </c:pt>
                <c:pt idx="6">
                  <c:v>11</c:v>
                </c:pt>
                <c:pt idx="7">
                  <c:v>13.1</c:v>
                </c:pt>
                <c:pt idx="8">
                  <c:v>15.2</c:v>
                </c:pt>
                <c:pt idx="9">
                  <c:v>11.6</c:v>
                </c:pt>
                <c:pt idx="10">
                  <c:v>11.7</c:v>
                </c:pt>
                <c:pt idx="11">
                  <c:v>15.7</c:v>
                </c:pt>
                <c:pt idx="12">
                  <c:v>0</c:v>
                </c:pt>
                <c:pt idx="13">
                  <c:v>10.6</c:v>
                </c:pt>
                <c:pt idx="14">
                  <c:v>7</c:v>
                </c:pt>
                <c:pt idx="15">
                  <c:v>17.2</c:v>
                </c:pt>
                <c:pt idx="16">
                  <c:v>3.9</c:v>
                </c:pt>
                <c:pt idx="17">
                  <c:v>31.4</c:v>
                </c:pt>
                <c:pt idx="18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D-4186-9170-39301792258B}"/>
            </c:ext>
          </c:extLst>
        </c:ser>
        <c:ser>
          <c:idx val="1"/>
          <c:order val="1"/>
          <c:tx>
            <c:strRef>
              <c:f>Hypertension!$Q$5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Hypertension!$O$6:$O$24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Hypertension!$Q$6:$Q$24</c:f>
              <c:numCache>
                <c:formatCode>General</c:formatCode>
                <c:ptCount val="19"/>
                <c:pt idx="0">
                  <c:v>6.1</c:v>
                </c:pt>
                <c:pt idx="1">
                  <c:v>5.8</c:v>
                </c:pt>
                <c:pt idx="2">
                  <c:v>6.4</c:v>
                </c:pt>
                <c:pt idx="3">
                  <c:v>6.8</c:v>
                </c:pt>
                <c:pt idx="4">
                  <c:v>7.1</c:v>
                </c:pt>
                <c:pt idx="5">
                  <c:v>7.4</c:v>
                </c:pt>
                <c:pt idx="6">
                  <c:v>7.3</c:v>
                </c:pt>
                <c:pt idx="7">
                  <c:v>6.7</c:v>
                </c:pt>
                <c:pt idx="8">
                  <c:v>6.9</c:v>
                </c:pt>
                <c:pt idx="9">
                  <c:v>6.9</c:v>
                </c:pt>
                <c:pt idx="10">
                  <c:v>6.9</c:v>
                </c:pt>
                <c:pt idx="11">
                  <c:v>6.9</c:v>
                </c:pt>
                <c:pt idx="12">
                  <c:v>7.2</c:v>
                </c:pt>
                <c:pt idx="13">
                  <c:v>7.7</c:v>
                </c:pt>
                <c:pt idx="14">
                  <c:v>7.6</c:v>
                </c:pt>
                <c:pt idx="15">
                  <c:v>7.5</c:v>
                </c:pt>
                <c:pt idx="16">
                  <c:v>8.1999999999999993</c:v>
                </c:pt>
                <c:pt idx="17">
                  <c:v>8.5</c:v>
                </c:pt>
                <c:pt idx="18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FD-4186-9170-393017922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019152"/>
        <c:axId val="1525075120"/>
      </c:lineChart>
      <c:catAx>
        <c:axId val="127801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6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075120"/>
        <c:crosses val="autoZero"/>
        <c:auto val="1"/>
        <c:lblAlgn val="ctr"/>
        <c:lblOffset val="100"/>
        <c:noMultiLvlLbl val="0"/>
      </c:catAx>
      <c:valAx>
        <c:axId val="152507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1.1843068636028339E-2"/>
              <c:y val="0.42672071597961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01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58398261890347"/>
          <c:y val="3.9965924456696326E-2"/>
          <c:w val="0.42355219726109355"/>
          <c:h val="7.4677641064718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92183905221477E-2"/>
          <c:y val="0.1499448558519933"/>
          <c:w val="0.91447556356912263"/>
          <c:h val="0.76751671687207212"/>
        </c:manualLayout>
      </c:layout>
      <c:lineChart>
        <c:grouping val="standard"/>
        <c:varyColors val="0"/>
        <c:ser>
          <c:idx val="0"/>
          <c:order val="0"/>
          <c:tx>
            <c:strRef>
              <c:f>'Heart Attacks'!$P$33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'Heart Attacks'!$O$34:$O$52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'Heart Attacks'!$P$34:$P$52</c:f>
              <c:numCache>
                <c:formatCode>General</c:formatCode>
                <c:ptCount val="19"/>
                <c:pt idx="0">
                  <c:v>45.8</c:v>
                </c:pt>
                <c:pt idx="1">
                  <c:v>51.3</c:v>
                </c:pt>
                <c:pt idx="2">
                  <c:v>46</c:v>
                </c:pt>
                <c:pt idx="3">
                  <c:v>28</c:v>
                </c:pt>
                <c:pt idx="4">
                  <c:v>56.1</c:v>
                </c:pt>
                <c:pt idx="5">
                  <c:v>55.6</c:v>
                </c:pt>
                <c:pt idx="6">
                  <c:v>55.8</c:v>
                </c:pt>
                <c:pt idx="7">
                  <c:v>56</c:v>
                </c:pt>
                <c:pt idx="8">
                  <c:v>43</c:v>
                </c:pt>
                <c:pt idx="9">
                  <c:v>47.1</c:v>
                </c:pt>
                <c:pt idx="10">
                  <c:v>38</c:v>
                </c:pt>
                <c:pt idx="11">
                  <c:v>74</c:v>
                </c:pt>
                <c:pt idx="12">
                  <c:v>69.599999999999994</c:v>
                </c:pt>
                <c:pt idx="13">
                  <c:v>25.6</c:v>
                </c:pt>
                <c:pt idx="14">
                  <c:v>63.2</c:v>
                </c:pt>
                <c:pt idx="15">
                  <c:v>39.5</c:v>
                </c:pt>
                <c:pt idx="16">
                  <c:v>31.6</c:v>
                </c:pt>
                <c:pt idx="17">
                  <c:v>11.1</c:v>
                </c:pt>
                <c:pt idx="18">
                  <c:v>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7E-4BCE-8D78-44C42E1B3E93}"/>
            </c:ext>
          </c:extLst>
        </c:ser>
        <c:ser>
          <c:idx val="1"/>
          <c:order val="1"/>
          <c:tx>
            <c:strRef>
              <c:f>'Heart Attacks'!$Q$33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'Heart Attacks'!$O$34:$O$52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'Heart Attacks'!$Q$34:$Q$52</c:f>
              <c:numCache>
                <c:formatCode>General</c:formatCode>
                <c:ptCount val="19"/>
                <c:pt idx="0">
                  <c:v>59.3</c:v>
                </c:pt>
                <c:pt idx="1">
                  <c:v>56.5</c:v>
                </c:pt>
                <c:pt idx="2">
                  <c:v>49.9</c:v>
                </c:pt>
                <c:pt idx="3">
                  <c:v>47.7</c:v>
                </c:pt>
                <c:pt idx="4">
                  <c:v>42.7</c:v>
                </c:pt>
                <c:pt idx="5">
                  <c:v>38.700000000000003</c:v>
                </c:pt>
                <c:pt idx="6">
                  <c:v>34.799999999999997</c:v>
                </c:pt>
                <c:pt idx="7">
                  <c:v>31</c:v>
                </c:pt>
                <c:pt idx="8">
                  <c:v>30.1</c:v>
                </c:pt>
                <c:pt idx="9">
                  <c:v>29.2</c:v>
                </c:pt>
                <c:pt idx="10">
                  <c:v>29.3</c:v>
                </c:pt>
                <c:pt idx="11">
                  <c:v>27.7</c:v>
                </c:pt>
                <c:pt idx="12">
                  <c:v>27.5</c:v>
                </c:pt>
                <c:pt idx="13">
                  <c:v>27</c:v>
                </c:pt>
                <c:pt idx="14">
                  <c:v>25.6</c:v>
                </c:pt>
                <c:pt idx="15">
                  <c:v>24.9</c:v>
                </c:pt>
                <c:pt idx="16">
                  <c:v>24.3</c:v>
                </c:pt>
                <c:pt idx="17">
                  <c:v>23.6</c:v>
                </c:pt>
                <c:pt idx="18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7E-4BCE-8D78-44C42E1B3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285456"/>
        <c:axId val="1525091760"/>
      </c:lineChart>
      <c:catAx>
        <c:axId val="14952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84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091760"/>
        <c:crosses val="autoZero"/>
        <c:auto val="1"/>
        <c:lblAlgn val="ctr"/>
        <c:lblOffset val="100"/>
        <c:noMultiLvlLbl val="0"/>
      </c:catAx>
      <c:valAx>
        <c:axId val="152509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28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03550815673964"/>
          <c:y val="2.7195668657884611E-2"/>
          <c:w val="0.38387911254181267"/>
          <c:h val="8.0569602336004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9148456892229"/>
          <c:y val="0.11372987810683351"/>
          <c:w val="0.85622081505223968"/>
          <c:h val="0.82918554702044689"/>
        </c:manualLayout>
      </c:layout>
      <c:lineChart>
        <c:grouping val="standard"/>
        <c:varyColors val="0"/>
        <c:ser>
          <c:idx val="0"/>
          <c:order val="0"/>
          <c:tx>
            <c:strRef>
              <c:f>'Congestive Heart Failure'!$S$3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'Congestive Heart Failure'!$R$4:$R$22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'Congestive Heart Failure'!$S$4:$S$22</c:f>
              <c:numCache>
                <c:formatCode>#,##0.00</c:formatCode>
                <c:ptCount val="19"/>
                <c:pt idx="0">
                  <c:v>1134.2</c:v>
                </c:pt>
                <c:pt idx="1">
                  <c:v>1095.5</c:v>
                </c:pt>
                <c:pt idx="2" formatCode="General">
                  <c:v>967.9</c:v>
                </c:pt>
                <c:pt idx="3">
                  <c:v>1070.3</c:v>
                </c:pt>
                <c:pt idx="4" formatCode="General">
                  <c:v>982.1</c:v>
                </c:pt>
                <c:pt idx="5">
                  <c:v>1150.8</c:v>
                </c:pt>
                <c:pt idx="6">
                  <c:v>1212</c:v>
                </c:pt>
                <c:pt idx="7">
                  <c:v>1109.5</c:v>
                </c:pt>
                <c:pt idx="8">
                  <c:v>1165.0999999999999</c:v>
                </c:pt>
                <c:pt idx="9">
                  <c:v>1009.6</c:v>
                </c:pt>
                <c:pt idx="10">
                  <c:v>1403.4</c:v>
                </c:pt>
                <c:pt idx="11">
                  <c:v>1241.5999999999999</c:v>
                </c:pt>
                <c:pt idx="12">
                  <c:v>1121.2</c:v>
                </c:pt>
                <c:pt idx="13">
                  <c:v>1099.5</c:v>
                </c:pt>
                <c:pt idx="14">
                  <c:v>1191.3</c:v>
                </c:pt>
                <c:pt idx="15">
                  <c:v>1166.2</c:v>
                </c:pt>
                <c:pt idx="16">
                  <c:v>1163.3</c:v>
                </c:pt>
                <c:pt idx="17">
                  <c:v>1275.4000000000001</c:v>
                </c:pt>
                <c:pt idx="18">
                  <c:v>1377.3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02-4C5B-968E-90C42ABCEACC}"/>
            </c:ext>
          </c:extLst>
        </c:ser>
        <c:ser>
          <c:idx val="1"/>
          <c:order val="1"/>
          <c:tx>
            <c:strRef>
              <c:f>'Congestive Heart Failure'!$T$3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'Congestive Heart Failure'!$R$4:$R$22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'Congestive Heart Failure'!$T$4:$T$22</c:f>
              <c:numCache>
                <c:formatCode>General</c:formatCode>
                <c:ptCount val="19"/>
                <c:pt idx="0">
                  <c:v>1047.4000000000001</c:v>
                </c:pt>
                <c:pt idx="1">
                  <c:v>1062.8</c:v>
                </c:pt>
                <c:pt idx="2">
                  <c:v>1064.0999999999999</c:v>
                </c:pt>
                <c:pt idx="3">
                  <c:v>1155.5999999999999</c:v>
                </c:pt>
                <c:pt idx="4">
                  <c:v>1185.8</c:v>
                </c:pt>
                <c:pt idx="5">
                  <c:v>1184.4000000000001</c:v>
                </c:pt>
                <c:pt idx="6">
                  <c:v>1130.5999999999999</c:v>
                </c:pt>
                <c:pt idx="7">
                  <c:v>1073.0999999999999</c:v>
                </c:pt>
                <c:pt idx="8">
                  <c:v>1041.0999999999999</c:v>
                </c:pt>
                <c:pt idx="9">
                  <c:v>1064.9000000000001</c:v>
                </c:pt>
                <c:pt idx="10">
                  <c:v>1097</c:v>
                </c:pt>
                <c:pt idx="11">
                  <c:v>1082.4000000000001</c:v>
                </c:pt>
                <c:pt idx="12">
                  <c:v>1060.4000000000001</c:v>
                </c:pt>
                <c:pt idx="13">
                  <c:v>1058.2</c:v>
                </c:pt>
                <c:pt idx="14">
                  <c:v>1094.4000000000001</c:v>
                </c:pt>
                <c:pt idx="15">
                  <c:v>1144.7</c:v>
                </c:pt>
                <c:pt idx="16">
                  <c:v>1135</c:v>
                </c:pt>
                <c:pt idx="17">
                  <c:v>1193</c:v>
                </c:pt>
                <c:pt idx="18">
                  <c:v>1239.3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02-4C5B-968E-90C42ABCE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666368"/>
        <c:axId val="1496896208"/>
      </c:lineChart>
      <c:catAx>
        <c:axId val="15236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8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896208"/>
        <c:crosses val="autoZero"/>
        <c:auto val="1"/>
        <c:lblAlgn val="ctr"/>
        <c:lblOffset val="100"/>
        <c:noMultiLvlLbl val="0"/>
      </c:catAx>
      <c:valAx>
        <c:axId val="1496896208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Hospitalization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6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77710222930997"/>
          <c:y val="2.7878709198253127E-2"/>
          <c:w val="0.36235938071032259"/>
          <c:h val="7.3629629981063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31542602730708E-2"/>
          <c:y val="0.1112330387478654"/>
          <c:w val="0.90749771153407444"/>
          <c:h val="0.80902824839613263"/>
        </c:manualLayout>
      </c:layout>
      <c:lineChart>
        <c:grouping val="standard"/>
        <c:varyColors val="0"/>
        <c:ser>
          <c:idx val="0"/>
          <c:order val="0"/>
          <c:tx>
            <c:strRef>
              <c:f>Stroke!$P$32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Stroke!$O$33:$O$51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Stroke!$P$33:$P$51</c:f>
              <c:numCache>
                <c:formatCode>General</c:formatCode>
                <c:ptCount val="19"/>
                <c:pt idx="0">
                  <c:v>45.6</c:v>
                </c:pt>
                <c:pt idx="1">
                  <c:v>37.299999999999997</c:v>
                </c:pt>
                <c:pt idx="2">
                  <c:v>58.9</c:v>
                </c:pt>
                <c:pt idx="3">
                  <c:v>58.1</c:v>
                </c:pt>
                <c:pt idx="4">
                  <c:v>67.900000000000006</c:v>
                </c:pt>
                <c:pt idx="5">
                  <c:v>50.4</c:v>
                </c:pt>
                <c:pt idx="6">
                  <c:v>76.7</c:v>
                </c:pt>
                <c:pt idx="7">
                  <c:v>42.4</c:v>
                </c:pt>
                <c:pt idx="8">
                  <c:v>44.6</c:v>
                </c:pt>
                <c:pt idx="9">
                  <c:v>9.5</c:v>
                </c:pt>
                <c:pt idx="10">
                  <c:v>40.200000000000003</c:v>
                </c:pt>
                <c:pt idx="11">
                  <c:v>29</c:v>
                </c:pt>
                <c:pt idx="12">
                  <c:v>57.9</c:v>
                </c:pt>
                <c:pt idx="13">
                  <c:v>46.8</c:v>
                </c:pt>
                <c:pt idx="14">
                  <c:v>58.2</c:v>
                </c:pt>
                <c:pt idx="15">
                  <c:v>36.9</c:v>
                </c:pt>
                <c:pt idx="16">
                  <c:v>50.5</c:v>
                </c:pt>
                <c:pt idx="17">
                  <c:v>42.5</c:v>
                </c:pt>
                <c:pt idx="18">
                  <c:v>58.7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7E-4E96-B634-BF4AB2AC5188}"/>
            </c:ext>
          </c:extLst>
        </c:ser>
        <c:ser>
          <c:idx val="1"/>
          <c:order val="1"/>
          <c:tx>
            <c:strRef>
              <c:f>Stroke!$Q$32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Stroke!$O$33:$O$51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Stroke!$Q$33:$Q$51</c:f>
              <c:numCache>
                <c:formatCode>General</c:formatCode>
                <c:ptCount val="19"/>
                <c:pt idx="0">
                  <c:v>48.6</c:v>
                </c:pt>
                <c:pt idx="1">
                  <c:v>47.7</c:v>
                </c:pt>
                <c:pt idx="2">
                  <c:v>45</c:v>
                </c:pt>
                <c:pt idx="3">
                  <c:v>42.9</c:v>
                </c:pt>
                <c:pt idx="4">
                  <c:v>40.4</c:v>
                </c:pt>
                <c:pt idx="5">
                  <c:v>38.200000000000003</c:v>
                </c:pt>
                <c:pt idx="6">
                  <c:v>35.299999999999997</c:v>
                </c:pt>
                <c:pt idx="7">
                  <c:v>33.9</c:v>
                </c:pt>
                <c:pt idx="8">
                  <c:v>31.9</c:v>
                </c:pt>
                <c:pt idx="9">
                  <c:v>31</c:v>
                </c:pt>
                <c:pt idx="10">
                  <c:v>32</c:v>
                </c:pt>
                <c:pt idx="11">
                  <c:v>32</c:v>
                </c:pt>
                <c:pt idx="12">
                  <c:v>31.2</c:v>
                </c:pt>
                <c:pt idx="13">
                  <c:v>31.2</c:v>
                </c:pt>
                <c:pt idx="14">
                  <c:v>33.4</c:v>
                </c:pt>
                <c:pt idx="15">
                  <c:v>38.1</c:v>
                </c:pt>
                <c:pt idx="16">
                  <c:v>38.5</c:v>
                </c:pt>
                <c:pt idx="17">
                  <c:v>39.6</c:v>
                </c:pt>
                <c:pt idx="18" formatCode="#,##0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7E-4E96-B634-BF4AB2AC5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638864"/>
        <c:axId val="1496893760"/>
      </c:lineChart>
      <c:catAx>
        <c:axId val="128063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2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893760"/>
        <c:crosses val="autoZero"/>
        <c:auto val="1"/>
        <c:lblAlgn val="ctr"/>
        <c:lblOffset val="100"/>
        <c:noMultiLvlLbl val="0"/>
      </c:catAx>
      <c:valAx>
        <c:axId val="149689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63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81532447813558"/>
          <c:y val="2.8540055994518095E-2"/>
          <c:w val="0.31842863760889034"/>
          <c:h val="7.4159200615676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5237639061405"/>
          <c:y val="0.12557708847281043"/>
          <c:w val="0.87630897903919658"/>
          <c:h val="0.79791104248565481"/>
        </c:manualLayout>
      </c:layout>
      <c:lineChart>
        <c:grouping val="standard"/>
        <c:varyColors val="0"/>
        <c:ser>
          <c:idx val="0"/>
          <c:order val="0"/>
          <c:tx>
            <c:strRef>
              <c:f>Stroke!$P$85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Stroke!$O$86:$O$104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Stroke!$P$86:$P$104</c:f>
              <c:numCache>
                <c:formatCode>General</c:formatCode>
                <c:ptCount val="19"/>
                <c:pt idx="0">
                  <c:v>380.2</c:v>
                </c:pt>
                <c:pt idx="1">
                  <c:v>370.8</c:v>
                </c:pt>
                <c:pt idx="2">
                  <c:v>295</c:v>
                </c:pt>
                <c:pt idx="3">
                  <c:v>353.4</c:v>
                </c:pt>
                <c:pt idx="4">
                  <c:v>354.3</c:v>
                </c:pt>
                <c:pt idx="5">
                  <c:v>358.9</c:v>
                </c:pt>
                <c:pt idx="6">
                  <c:v>402.2</c:v>
                </c:pt>
                <c:pt idx="7">
                  <c:v>282</c:v>
                </c:pt>
                <c:pt idx="8">
                  <c:v>217.7</c:v>
                </c:pt>
                <c:pt idx="9">
                  <c:v>229.1</c:v>
                </c:pt>
                <c:pt idx="10">
                  <c:v>310.7</c:v>
                </c:pt>
                <c:pt idx="11">
                  <c:v>230.2</c:v>
                </c:pt>
                <c:pt idx="12">
                  <c:v>277</c:v>
                </c:pt>
                <c:pt idx="13">
                  <c:v>252.2</c:v>
                </c:pt>
                <c:pt idx="14">
                  <c:v>230.3</c:v>
                </c:pt>
                <c:pt idx="15">
                  <c:v>246.4</c:v>
                </c:pt>
                <c:pt idx="16">
                  <c:v>158.9</c:v>
                </c:pt>
                <c:pt idx="17">
                  <c:v>208.5</c:v>
                </c:pt>
                <c:pt idx="18">
                  <c:v>219.4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E-449F-BE2A-0A8DBE39A6B5}"/>
            </c:ext>
          </c:extLst>
        </c:ser>
        <c:ser>
          <c:idx val="1"/>
          <c:order val="1"/>
          <c:tx>
            <c:strRef>
              <c:f>Stroke!$Q$85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Stroke!$O$86:$O$104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Stroke!$Q$86:$Q$104</c:f>
              <c:numCache>
                <c:formatCode>General</c:formatCode>
                <c:ptCount val="19"/>
                <c:pt idx="0">
                  <c:v>352.6</c:v>
                </c:pt>
                <c:pt idx="1">
                  <c:v>348.7</c:v>
                </c:pt>
                <c:pt idx="2">
                  <c:v>331.3</c:v>
                </c:pt>
                <c:pt idx="3">
                  <c:v>320.5</c:v>
                </c:pt>
                <c:pt idx="4">
                  <c:v>312.60000000000002</c:v>
                </c:pt>
                <c:pt idx="5">
                  <c:v>296.7</c:v>
                </c:pt>
                <c:pt idx="6">
                  <c:v>282.8</c:v>
                </c:pt>
                <c:pt idx="7">
                  <c:v>279</c:v>
                </c:pt>
                <c:pt idx="8">
                  <c:v>272.10000000000002</c:v>
                </c:pt>
                <c:pt idx="9">
                  <c:v>268.8</c:v>
                </c:pt>
                <c:pt idx="10">
                  <c:v>267.7</c:v>
                </c:pt>
                <c:pt idx="11">
                  <c:v>268.39999999999998</c:v>
                </c:pt>
                <c:pt idx="12">
                  <c:v>266.60000000000002</c:v>
                </c:pt>
                <c:pt idx="13">
                  <c:v>256</c:v>
                </c:pt>
                <c:pt idx="14">
                  <c:v>250.8</c:v>
                </c:pt>
                <c:pt idx="15">
                  <c:v>244</c:v>
                </c:pt>
                <c:pt idx="16">
                  <c:v>228.8</c:v>
                </c:pt>
                <c:pt idx="17">
                  <c:v>231.6</c:v>
                </c:pt>
                <c:pt idx="18">
                  <c:v>231.2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E-449F-BE2A-0A8DBE39A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000271"/>
        <c:axId val="486476191"/>
      </c:lineChart>
      <c:catAx>
        <c:axId val="48600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8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476191"/>
        <c:crosses val="autoZero"/>
        <c:auto val="1"/>
        <c:lblAlgn val="ctr"/>
        <c:lblOffset val="100"/>
        <c:noMultiLvlLbl val="0"/>
      </c:catAx>
      <c:valAx>
        <c:axId val="486476191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Hospitilzation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3.2458000002139713E-3"/>
              <c:y val="0.35517060012547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00027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90395885169751"/>
          <c:y val="2.7700634458027357E-2"/>
          <c:w val="0.31615125482526646"/>
          <c:h val="7.4077911313717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9358455494468E-2"/>
          <c:y val="0.11608843162321919"/>
          <c:w val="0.88608963461907775"/>
          <c:h val="0.76085887430959531"/>
        </c:manualLayout>
      </c:layout>
      <c:lineChart>
        <c:grouping val="standard"/>
        <c:varyColors val="0"/>
        <c:ser>
          <c:idx val="0"/>
          <c:order val="0"/>
          <c:tx>
            <c:strRef>
              <c:f>'All Cancer'!$P$30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'All Cancer'!$O$31:$O$49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'All Cancer'!$P$31:$P$49</c:f>
              <c:numCache>
                <c:formatCode>General</c:formatCode>
                <c:ptCount val="19"/>
                <c:pt idx="0">
                  <c:v>193.6</c:v>
                </c:pt>
                <c:pt idx="1">
                  <c:v>187.7</c:v>
                </c:pt>
                <c:pt idx="2">
                  <c:v>250.6</c:v>
                </c:pt>
                <c:pt idx="3">
                  <c:v>194</c:v>
                </c:pt>
                <c:pt idx="4">
                  <c:v>274.10000000000002</c:v>
                </c:pt>
                <c:pt idx="5">
                  <c:v>267.10000000000002</c:v>
                </c:pt>
                <c:pt idx="6">
                  <c:v>199</c:v>
                </c:pt>
                <c:pt idx="7">
                  <c:v>213.5</c:v>
                </c:pt>
                <c:pt idx="8">
                  <c:v>228.6</c:v>
                </c:pt>
                <c:pt idx="9">
                  <c:v>169.4</c:v>
                </c:pt>
                <c:pt idx="10">
                  <c:v>145.5</c:v>
                </c:pt>
                <c:pt idx="11">
                  <c:v>137.9</c:v>
                </c:pt>
                <c:pt idx="12">
                  <c:v>154.9</c:v>
                </c:pt>
                <c:pt idx="13">
                  <c:v>217.6</c:v>
                </c:pt>
                <c:pt idx="14">
                  <c:v>234.2</c:v>
                </c:pt>
                <c:pt idx="15">
                  <c:v>187.5</c:v>
                </c:pt>
                <c:pt idx="16">
                  <c:v>163.6</c:v>
                </c:pt>
                <c:pt idx="17">
                  <c:v>146.30000000000001</c:v>
                </c:pt>
                <c:pt idx="18">
                  <c:v>146.80000000000001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E-45D2-AD9E-6604BE28BC2C}"/>
            </c:ext>
          </c:extLst>
        </c:ser>
        <c:ser>
          <c:idx val="1"/>
          <c:order val="1"/>
          <c:tx>
            <c:strRef>
              <c:f>'All Cancer'!$Q$30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'All Cancer'!$O$31:$O$49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'All Cancer'!$Q$31:$Q$49</c:f>
              <c:numCache>
                <c:formatCode>General</c:formatCode>
                <c:ptCount val="19"/>
                <c:pt idx="0">
                  <c:v>187.8</c:v>
                </c:pt>
                <c:pt idx="1">
                  <c:v>185</c:v>
                </c:pt>
                <c:pt idx="2">
                  <c:v>178.4</c:v>
                </c:pt>
                <c:pt idx="3">
                  <c:v>177.5</c:v>
                </c:pt>
                <c:pt idx="4">
                  <c:v>176.2</c:v>
                </c:pt>
                <c:pt idx="5">
                  <c:v>174.7</c:v>
                </c:pt>
                <c:pt idx="6">
                  <c:v>168.6</c:v>
                </c:pt>
                <c:pt idx="7">
                  <c:v>163.80000000000001</c:v>
                </c:pt>
                <c:pt idx="8">
                  <c:v>164</c:v>
                </c:pt>
                <c:pt idx="9">
                  <c:v>162.9</c:v>
                </c:pt>
                <c:pt idx="10">
                  <c:v>161.19999999999999</c:v>
                </c:pt>
                <c:pt idx="11">
                  <c:v>162.6</c:v>
                </c:pt>
                <c:pt idx="12">
                  <c:v>160.9</c:v>
                </c:pt>
                <c:pt idx="13">
                  <c:v>158.69999999999999</c:v>
                </c:pt>
                <c:pt idx="14">
                  <c:v>154.30000000000001</c:v>
                </c:pt>
                <c:pt idx="15">
                  <c:v>154.80000000000001</c:v>
                </c:pt>
                <c:pt idx="16">
                  <c:v>151.5</c:v>
                </c:pt>
                <c:pt idx="17">
                  <c:v>149.4</c:v>
                </c:pt>
                <c:pt idx="18">
                  <c:v>146.19999999999999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0E-45D2-AD9E-6604BE28B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674527"/>
        <c:axId val="486480767"/>
      </c:lineChart>
      <c:catAx>
        <c:axId val="54067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84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480767"/>
        <c:crosses val="autoZero"/>
        <c:auto val="1"/>
        <c:lblAlgn val="ctr"/>
        <c:lblOffset val="100"/>
        <c:noMultiLvlLbl val="0"/>
      </c:catAx>
      <c:valAx>
        <c:axId val="486480767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67452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64472152477958"/>
          <c:y val="2.6875461595381799E-2"/>
          <c:w val="0.32743469817657983"/>
          <c:h val="7.5654028191971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164A-ED95-400F-A47B-A1A6E9A9F0D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B10E-610C-4CB4-8CA2-EDE3462E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562CF-55B7-4D3E-8525-F9D07461E0B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E9D5-0703-461E-BA24-C0312C04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percent of students in Madison County admitting to using cigarettes has declined from 9.3% in 2012 to 6.3% in 2016.  The 2016 percentage is higher than the state’s percentage of 3.0%</a:t>
            </a:r>
          </a:p>
          <a:p>
            <a:r>
              <a:rPr lang="en-US" dirty="0"/>
              <a:t>The percent of students in Madison County who stated they currently use smokeless tobacco has increased from 6.2% in 2012 to 6.8% in 2016.  The 2016 percentage for the state is 2.2%</a:t>
            </a:r>
          </a:p>
          <a:p>
            <a:r>
              <a:rPr lang="en-US" dirty="0"/>
              <a:t>The percent of students in Madison County who stated they currently use electronic </a:t>
            </a:r>
            <a:r>
              <a:rPr lang="en-US" dirty="0" err="1"/>
              <a:t>vaping</a:t>
            </a:r>
            <a:r>
              <a:rPr lang="en-US" dirty="0"/>
              <a:t> has increased from 4.8% in 2012 to 11.5% in 2016.  The 2016 percentage for the state is slightly higher at 11.6%</a:t>
            </a:r>
          </a:p>
          <a:p>
            <a:r>
              <a:rPr lang="en-US" dirty="0"/>
              <a:t>The percent of students in Madison County who stated they currently use cigarettes, cigars, smokeless, hookah, or electronic </a:t>
            </a:r>
            <a:r>
              <a:rPr lang="en-US" dirty="0" err="1"/>
              <a:t>vaping</a:t>
            </a:r>
            <a:r>
              <a:rPr lang="en-US" dirty="0"/>
              <a:t> has increased from 17.4% in 2012 to 20.1% in 2016.  The state percentage for 2016 is 16.3%.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11.6% of BRFSS participants responded that they engaged in heavy drinking in 2016, compared to 17.5% for Florida.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464024"/>
            <a:ext cx="12242042" cy="611419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-13648" y="3220868"/>
            <a:ext cx="12242043" cy="2593073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407146"/>
            <a:ext cx="9966960" cy="1642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303604"/>
            <a:ext cx="8767860" cy="5645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4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04212"/>
            <a:ext cx="11369842" cy="4299284"/>
          </a:xfrm>
        </p:spPr>
        <p:txBody>
          <a:bodyPr/>
          <a:lstStyle>
            <a:lvl1pPr marL="336550" indent="-290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1pPr>
            <a:lvl2pPr marL="57785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/>
            </a:lvl2pPr>
            <a:lvl3pPr marL="85090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/>
            </a:lvl3pPr>
            <a:lvl4pPr marL="109061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/>
            </a:lvl4pPr>
            <a:lvl5pPr marL="1379538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95" y="112522"/>
            <a:ext cx="1059062" cy="1315003"/>
            <a:chOff x="263236" y="3491345"/>
            <a:chExt cx="1662545" cy="2064328"/>
          </a:xfrm>
        </p:grpSpPr>
        <p:sp>
          <p:nvSpPr>
            <p:cNvPr id="13" name="Rectangle 12"/>
            <p:cNvSpPr/>
            <p:nvPr/>
          </p:nvSpPr>
          <p:spPr>
            <a:xfrm>
              <a:off x="263236" y="3491345"/>
              <a:ext cx="1662545" cy="206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1" y="3593957"/>
              <a:ext cx="1438275" cy="19145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4" y="112295"/>
            <a:ext cx="1076423" cy="1377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58EFA-9DCC-451A-9398-28B319C3B931}"/>
              </a:ext>
            </a:extLst>
          </p:cNvPr>
          <p:cNvSpPr/>
          <p:nvPr userDrawn="1"/>
        </p:nvSpPr>
        <p:spPr>
          <a:xfrm>
            <a:off x="11758863" y="6436042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E38E5AF-355D-4501-A97F-FCA807DAE024}" type="slidenum">
              <a:rPr lang="en-US" sz="1050" smtClean="0">
                <a:solidFill>
                  <a:schemeClr val="tx1"/>
                </a:solidFill>
              </a:rPr>
              <a:pPr/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" y="256674"/>
            <a:ext cx="11693959" cy="634832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40631" y="1807048"/>
            <a:ext cx="11678653" cy="2283689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737" y="2101279"/>
            <a:ext cx="10840452" cy="135636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8" y="3576638"/>
            <a:ext cx="10839450" cy="770773"/>
          </a:xfrm>
        </p:spPr>
        <p:txBody>
          <a:bodyPr>
            <a:normAutofit/>
          </a:bodyPr>
          <a:lstStyle>
            <a:lvl1pPr marL="4572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2068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6EF8C-3D3D-449E-88C6-3FCEDAC07EFB}"/>
              </a:ext>
            </a:extLst>
          </p:cNvPr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E77899-CC25-47E0-8DEF-64368572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C8070-A65B-421F-AEF3-9B6AD4C2625B}"/>
              </a:ext>
            </a:extLst>
          </p:cNvPr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38E5AF-355D-4501-A97F-FCA807DA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  <p:sldLayoutId id="2147483817" r:id="rId4"/>
    <p:sldLayoutId id="21474838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3207673"/>
            <a:ext cx="10839450" cy="417846"/>
          </a:xfrm>
        </p:spPr>
        <p:txBody>
          <a:bodyPr/>
          <a:lstStyle/>
          <a:p>
            <a:r>
              <a:rPr lang="en-US" dirty="0"/>
              <a:t>Data Source:  DOH Florida CHARTS, Robert Wood Johnson County Health Rankings, BRFSS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94701" y="3179821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21B3E1-6605-4D27-B0D9-1823E1FC20B7}"/>
              </a:ext>
            </a:extLst>
          </p:cNvPr>
          <p:cNvSpPr txBox="1"/>
          <p:nvPr/>
        </p:nvSpPr>
        <p:spPr>
          <a:xfrm>
            <a:off x="552893" y="5879017"/>
            <a:ext cx="106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developed by:  Pam Beck, Operations Manager, Department of Health-Madison</a:t>
            </a:r>
          </a:p>
          <a:p>
            <a:r>
              <a:rPr lang="en-US" dirty="0"/>
              <a:t>Presented by:  Dr. Daniel Perkins, Chief Medical Officer, Madison County Memorial Hospital</a:t>
            </a:r>
          </a:p>
        </p:txBody>
      </p:sp>
    </p:spTree>
    <p:extLst>
      <p:ext uri="{BB962C8B-B14F-4D97-AF65-F5344CB8AC3E}">
        <p14:creationId xmlns:p14="http://schemas.microsoft.com/office/powerpoint/2010/main" val="220034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7584-37B9-44BD-BB58-6365E894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Death Rates Due to Stroke, by Census </a:t>
            </a:r>
            <a:br>
              <a:rPr lang="en-US" dirty="0"/>
            </a:br>
            <a:r>
              <a:rPr lang="en-US" dirty="0"/>
              <a:t>Tract, 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D6A0-1AF4-48E7-AA9D-31518007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99" y="1965714"/>
            <a:ext cx="5799613" cy="3678988"/>
          </a:xfrm>
        </p:spPr>
        <p:txBody>
          <a:bodyPr/>
          <a:lstStyle/>
          <a:p>
            <a:pPr marL="46037" indent="0" algn="ctr">
              <a:spcAft>
                <a:spcPts val="1200"/>
              </a:spcAft>
              <a:buNone/>
            </a:pPr>
            <a:r>
              <a:rPr lang="en-US" b="1" dirty="0"/>
              <a:t>Madison Data 2014-2018</a:t>
            </a:r>
          </a:p>
          <a:p>
            <a:pPr>
              <a:spcAft>
                <a:spcPts val="1200"/>
              </a:spcAft>
            </a:pPr>
            <a:r>
              <a:rPr lang="en-US" dirty="0"/>
              <a:t>More females (58%) died due to stroke than males (42%) during this time period</a:t>
            </a:r>
          </a:p>
          <a:p>
            <a:pPr>
              <a:spcAft>
                <a:spcPts val="1200"/>
              </a:spcAft>
            </a:pPr>
            <a:r>
              <a:rPr lang="en-US" dirty="0"/>
              <a:t>55% of stroke deaths were White, non-Hispanic, 41% were Black, non-Hispanic and 4% were Hispanic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37ADD-F9A3-4C50-A9CF-65F2148460B2}"/>
              </a:ext>
            </a:extLst>
          </p:cNvPr>
          <p:cNvSpPr txBox="1"/>
          <p:nvPr/>
        </p:nvSpPr>
        <p:spPr>
          <a:xfrm>
            <a:off x="6952847" y="2645679"/>
            <a:ext cx="480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Stroke Deaths by Census Tract 2014-2018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C4EC9C-2AE1-432E-8059-EB922F07DEAA}"/>
              </a:ext>
            </a:extLst>
          </p:cNvPr>
          <p:cNvGrpSpPr/>
          <p:nvPr/>
        </p:nvGrpSpPr>
        <p:grpSpPr>
          <a:xfrm>
            <a:off x="6334287" y="2980523"/>
            <a:ext cx="5760701" cy="3460381"/>
            <a:chOff x="6322998" y="2213686"/>
            <a:chExt cx="5760701" cy="34603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937058-F3DD-42A6-906A-07776B9D8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1" b="92978" l="7422" r="93555">
                          <a14:foregroundMark x1="37109" y1="7584" x2="68555" y2="17416"/>
                          <a14:foregroundMark x1="68555" y1="17416" x2="76563" y2="27528"/>
                          <a14:foregroundMark x1="76563" y1="27528" x2="82227" y2="54775"/>
                          <a14:foregroundMark x1="82227" y1="54775" x2="88672" y2="65730"/>
                          <a14:foregroundMark x1="88672" y1="65730" x2="84766" y2="80056"/>
                          <a14:foregroundMark x1="84766" y1="80056" x2="78320" y2="92416"/>
                          <a14:foregroundMark x1="78320" y1="92416" x2="58203" y2="90730"/>
                          <a14:foregroundMark x1="58203" y1="90730" x2="56055" y2="75843"/>
                          <a14:foregroundMark x1="56055" y1="75843" x2="46094" y2="75281"/>
                          <a14:foregroundMark x1="46094" y1="75281" x2="54883" y2="67978"/>
                          <a14:foregroundMark x1="54883" y1="67978" x2="65625" y2="72753"/>
                          <a14:foregroundMark x1="65625" y1="72753" x2="76953" y2="70506"/>
                          <a14:foregroundMark x1="76953" y1="70506" x2="74805" y2="55056"/>
                          <a14:foregroundMark x1="74805" y1="55056" x2="76172" y2="43539"/>
                          <a14:foregroundMark x1="49414" y1="16292" x2="65039" y2="20787"/>
                          <a14:foregroundMark x1="69141" y1="10955" x2="77930" y2="18539"/>
                          <a14:foregroundMark x1="77930" y1="18539" x2="82031" y2="28933"/>
                          <a14:foregroundMark x1="50000" y1="22753" x2="70117" y2="24157"/>
                          <a14:foregroundMark x1="92188" y1="65449" x2="83398" y2="91854"/>
                          <a14:foregroundMark x1="83398" y1="91854" x2="81641" y2="93258"/>
                          <a14:foregroundMark x1="92188" y1="62640" x2="93555" y2="64326"/>
                          <a14:foregroundMark x1="7422" y1="69944" x2="8984" y2="76404"/>
                          <a14:foregroundMark x1="54492" y1="61798" x2="44922" y2="68258"/>
                          <a14:foregroundMark x1="44922" y1="68258" x2="44336" y2="82303"/>
                          <a14:foregroundMark x1="44336" y1="82303" x2="44336" y2="823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6970" y="2213686"/>
              <a:ext cx="4976729" cy="346038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714438-C643-411F-917A-D08542AB8EF2}"/>
                </a:ext>
              </a:extLst>
            </p:cNvPr>
            <p:cNvSpPr txBox="1"/>
            <p:nvPr/>
          </p:nvSpPr>
          <p:spPr>
            <a:xfrm>
              <a:off x="9899801" y="2669039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30F312-25DC-48E6-8F1A-ED493FBCC2A9}"/>
                </a:ext>
              </a:extLst>
            </p:cNvPr>
            <p:cNvSpPr txBox="1"/>
            <p:nvPr/>
          </p:nvSpPr>
          <p:spPr>
            <a:xfrm>
              <a:off x="8442665" y="3752115"/>
              <a:ext cx="64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8B2728-8C8B-41E3-8764-EABBA6FE0BD4}"/>
                </a:ext>
              </a:extLst>
            </p:cNvPr>
            <p:cNvSpPr txBox="1"/>
            <p:nvPr/>
          </p:nvSpPr>
          <p:spPr>
            <a:xfrm>
              <a:off x="9899801" y="3288404"/>
              <a:ext cx="93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1103.01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9D9238-669C-4F79-87EA-B1F52D4CAD94}"/>
                </a:ext>
              </a:extLst>
            </p:cNvPr>
            <p:cNvSpPr txBox="1"/>
            <p:nvPr/>
          </p:nvSpPr>
          <p:spPr>
            <a:xfrm>
              <a:off x="9528456" y="3752499"/>
              <a:ext cx="93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1103.02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C1961-A1B8-4207-8B1A-A53FF4A54520}"/>
                </a:ext>
              </a:extLst>
            </p:cNvPr>
            <p:cNvSpPr txBox="1"/>
            <p:nvPr/>
          </p:nvSpPr>
          <p:spPr>
            <a:xfrm>
              <a:off x="10185456" y="459549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1104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F341A9-BC29-4CBD-A0FB-301E5F653216}"/>
                </a:ext>
              </a:extLst>
            </p:cNvPr>
            <p:cNvCxnSpPr>
              <a:cxnSpLocks/>
            </p:cNvCxnSpPr>
            <p:nvPr/>
          </p:nvCxnSpPr>
          <p:spPr>
            <a:xfrm>
              <a:off x="7608267" y="2983681"/>
              <a:ext cx="2157170" cy="7684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0545D5-3AA6-41BD-8BC9-286274667A19}"/>
                </a:ext>
              </a:extLst>
            </p:cNvPr>
            <p:cNvSpPr txBox="1"/>
            <p:nvPr/>
          </p:nvSpPr>
          <p:spPr>
            <a:xfrm>
              <a:off x="6322998" y="2614349"/>
              <a:ext cx="18421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Highest death rate</a:t>
              </a:r>
            </a:p>
            <a:p>
              <a:r>
                <a:rPr lang="en-US" sz="1600" b="1" dirty="0"/>
                <a:t>due to stroke</a:t>
              </a:r>
            </a:p>
          </p:txBody>
        </p: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2140BED-DC60-4BB3-B4D5-81835C7D9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38" y="1719982"/>
            <a:ext cx="5110966" cy="472092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Hospitalizations due to stroke increased in 2018</a:t>
            </a:r>
          </a:p>
          <a:p>
            <a:pPr>
              <a:spcAft>
                <a:spcPts val="1200"/>
              </a:spcAft>
            </a:pPr>
            <a:r>
              <a:rPr lang="en-US" dirty="0"/>
              <a:t>The 2018 rate for Madison was lower (219.4 per 100,000 population), compared to Florida (231.2)</a:t>
            </a:r>
          </a:p>
          <a:p>
            <a:pPr>
              <a:spcAft>
                <a:spcPts val="1200"/>
              </a:spcAft>
            </a:pPr>
            <a:r>
              <a:rPr lang="en-US" dirty="0"/>
              <a:t>The 2018 hospitalization rate for non-white persons was 223.5, compared to 199.5 for whites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Hospitalization Rates Due to Stroke</a:t>
            </a:r>
            <a:br>
              <a:rPr lang="en-US" dirty="0"/>
            </a:br>
            <a:r>
              <a:rPr lang="en-US" dirty="0"/>
              <a:t>2000 – 2018, 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1E8C1D-05D5-4474-9252-9D4EA3B96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810262"/>
              </p:ext>
            </p:extLst>
          </p:nvPr>
        </p:nvGraphicFramePr>
        <p:xfrm>
          <a:off x="5374104" y="1705737"/>
          <a:ext cx="6542917" cy="40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3E12010-62E3-4A6F-817E-55C0C4BD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78" y="590113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Factors for Cardiovascular Disease </a:t>
            </a:r>
            <a:br>
              <a:rPr lang="en-US" dirty="0"/>
            </a:br>
            <a:r>
              <a:rPr lang="en-US" dirty="0"/>
              <a:t>and Stroke (2019 RWJ and 2016 BRFSS)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A677F7-9CAD-4A8A-852F-AB5C94418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279498"/>
              </p:ext>
            </p:extLst>
          </p:nvPr>
        </p:nvGraphicFramePr>
        <p:xfrm>
          <a:off x="736600" y="2295024"/>
          <a:ext cx="10515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283">
                  <a:extLst>
                    <a:ext uri="{9D8B030D-6E8A-4147-A177-3AD203B41FA5}">
                      <a16:colId xmlns:a16="http://schemas.microsoft.com/office/drawing/2014/main" val="1951593004"/>
                    </a:ext>
                  </a:extLst>
                </a:gridCol>
                <a:gridCol w="2048896">
                  <a:extLst>
                    <a:ext uri="{9D8B030D-6E8A-4147-A177-3AD203B41FA5}">
                      <a16:colId xmlns:a16="http://schemas.microsoft.com/office/drawing/2014/main" val="3630433775"/>
                    </a:ext>
                  </a:extLst>
                </a:gridCol>
                <a:gridCol w="1772421">
                  <a:extLst>
                    <a:ext uri="{9D8B030D-6E8A-4147-A177-3AD203B41FA5}">
                      <a16:colId xmlns:a16="http://schemas.microsoft.com/office/drawing/2014/main" val="3216995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Madison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44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Adult smokers (2019 RWJ)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Ever had a stroke (2016 BRFSS)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8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Ever had coronary heart disease (2016 BRFSS)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Ever had a heart attack (2016 BRFSS)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1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Inactive or insufficiently active adults (2016 BRFSS)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3070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15605FD-9AB5-4941-B721-F3AD1A680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39" y="1778392"/>
            <a:ext cx="4661788" cy="456596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Death rates due to all cancers have been higher in Madison County than Florida since 2013</a:t>
            </a:r>
          </a:p>
          <a:p>
            <a:pPr>
              <a:spcAft>
                <a:spcPts val="1200"/>
              </a:spcAft>
            </a:pPr>
            <a:r>
              <a:rPr lang="en-US" dirty="0"/>
              <a:t>Cancer death rates remained almost the same at 146.3 per 100,000 population in 2017 to 146.8 in 2018.  Florida’s rates were 149.4 in 2017 and 146.2 in 2018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 Death Rates (2000 – 2018)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E298EB-45BB-4156-B544-84DC5339E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382390"/>
              </p:ext>
            </p:extLst>
          </p:nvPr>
        </p:nvGraphicFramePr>
        <p:xfrm>
          <a:off x="5080796" y="1744527"/>
          <a:ext cx="6848065" cy="408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7456A51-F96A-4701-9DC2-A205D7AAE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77" y="5865163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F7E0-1E4A-49AD-B5C8-65BA637D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 Deaths by Type of Cancer </a:t>
            </a:r>
            <a:br>
              <a:rPr lang="en-US" dirty="0"/>
            </a:br>
            <a:r>
              <a:rPr lang="en-US" dirty="0"/>
              <a:t>(2017 and 2018), Madison County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A91703-F305-43AC-890B-A255948DA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409183"/>
              </p:ext>
            </p:extLst>
          </p:nvPr>
        </p:nvGraphicFramePr>
        <p:xfrm>
          <a:off x="1310824" y="1482873"/>
          <a:ext cx="9570351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830">
                  <a:extLst>
                    <a:ext uri="{9D8B030D-6E8A-4147-A177-3AD203B41FA5}">
                      <a16:colId xmlns:a16="http://schemas.microsoft.com/office/drawing/2014/main" val="1359029720"/>
                    </a:ext>
                  </a:extLst>
                </a:gridCol>
                <a:gridCol w="2236206">
                  <a:extLst>
                    <a:ext uri="{9D8B030D-6E8A-4147-A177-3AD203B41FA5}">
                      <a16:colId xmlns:a16="http://schemas.microsoft.com/office/drawing/2014/main" val="730256401"/>
                    </a:ext>
                  </a:extLst>
                </a:gridCol>
                <a:gridCol w="2254315">
                  <a:extLst>
                    <a:ext uri="{9D8B030D-6E8A-4147-A177-3AD203B41FA5}">
                      <a16:colId xmlns:a16="http://schemas.microsoft.com/office/drawing/2014/main" val="87244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6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Bladder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8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Brain/Central Nervous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4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Colorectal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9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Esophageal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9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Hodgkin’s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8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Benign Neoplasm/Uncertain/Unknown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38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Kidney and Renal Pelvis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4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Leukemia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3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12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6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Lymphoid/Hematopoietic and Related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64361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1DFE612-52B0-44FC-8BF5-93E31DAA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0" y="5994845"/>
            <a:ext cx="1396329" cy="6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5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CEC-287B-46C9-9A82-FF56452B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 Deaths by Type of Cancer </a:t>
            </a:r>
            <a:br>
              <a:rPr lang="en-US" dirty="0"/>
            </a:br>
            <a:r>
              <a:rPr lang="en-US" dirty="0"/>
              <a:t>(2017 and 2018), Madison County (cont’d)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AE7E89-0015-4E5A-A6CC-9FC74DA80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55944"/>
              </p:ext>
            </p:extLst>
          </p:nvPr>
        </p:nvGraphicFramePr>
        <p:xfrm>
          <a:off x="1378360" y="1788026"/>
          <a:ext cx="901725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2615">
                  <a:extLst>
                    <a:ext uri="{9D8B030D-6E8A-4147-A177-3AD203B41FA5}">
                      <a16:colId xmlns:a16="http://schemas.microsoft.com/office/drawing/2014/main" val="2540844646"/>
                    </a:ext>
                  </a:extLst>
                </a:gridCol>
                <a:gridCol w="1792586">
                  <a:extLst>
                    <a:ext uri="{9D8B030D-6E8A-4147-A177-3AD203B41FA5}">
                      <a16:colId xmlns:a16="http://schemas.microsoft.com/office/drawing/2014/main" val="3516818052"/>
                    </a:ext>
                  </a:extLst>
                </a:gridCol>
                <a:gridCol w="1702052">
                  <a:extLst>
                    <a:ext uri="{9D8B030D-6E8A-4147-A177-3AD203B41FA5}">
                      <a16:colId xmlns:a16="http://schemas.microsoft.com/office/drawing/2014/main" val="1067913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Deaths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1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Melanoma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3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Non-Hodgkin’s Lymphoma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6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Pancreatic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8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98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Stomach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5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Uterine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4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2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Cervical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4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67239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C5F5882-C61A-40BA-8CB0-0E31C80A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E11-53AD-440D-BF2A-11003B61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 Death Rates by Census Tract</a:t>
            </a:r>
            <a:br>
              <a:rPr lang="en-US" dirty="0"/>
            </a:br>
            <a:r>
              <a:rPr lang="en-US" dirty="0"/>
              <a:t>Madison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6D46-1629-43E9-8D66-6D2D8C46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14" y="2044479"/>
            <a:ext cx="6255710" cy="367827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For Madison County cancer deaths between 2014-2018, 61% were male and 39% were female</a:t>
            </a:r>
          </a:p>
          <a:p>
            <a:pPr>
              <a:spcAft>
                <a:spcPts val="1200"/>
              </a:spcAft>
            </a:pPr>
            <a:r>
              <a:rPr lang="en-US" dirty="0"/>
              <a:t>Madison County 2014-2018 cancer deaths by race/ethnicity were 70% White, non-Hispanic, 28% Black, non-Hispanic and 2% Hispanic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34035-53FE-44DA-B595-057281871CC5}"/>
              </a:ext>
            </a:extLst>
          </p:cNvPr>
          <p:cNvSpPr txBox="1"/>
          <p:nvPr/>
        </p:nvSpPr>
        <p:spPr>
          <a:xfrm>
            <a:off x="7932026" y="1576362"/>
            <a:ext cx="2865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Cancer Deaths by Census Tract</a:t>
            </a:r>
          </a:p>
          <a:p>
            <a:pPr algn="ctr"/>
            <a:r>
              <a:rPr lang="en-US" sz="1600" b="1" dirty="0"/>
              <a:t>2014-2018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7EEC13-4D91-471A-A66F-89A8D0C91725}"/>
              </a:ext>
            </a:extLst>
          </p:cNvPr>
          <p:cNvGrpSpPr/>
          <p:nvPr/>
        </p:nvGrpSpPr>
        <p:grpSpPr>
          <a:xfrm>
            <a:off x="7173829" y="1870082"/>
            <a:ext cx="4629150" cy="4392299"/>
            <a:chOff x="7263070" y="1619250"/>
            <a:chExt cx="4629150" cy="4392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4075FC-6ECA-4578-BF11-698D6B41BD34}"/>
                </a:ext>
              </a:extLst>
            </p:cNvPr>
            <p:cNvPicPr/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84" b="96053" l="1235" r="960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070" y="1619250"/>
              <a:ext cx="4629150" cy="3619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73451F-BA33-4769-AD16-35FFD71463EF}"/>
                </a:ext>
              </a:extLst>
            </p:cNvPr>
            <p:cNvSpPr txBox="1"/>
            <p:nvPr/>
          </p:nvSpPr>
          <p:spPr>
            <a:xfrm>
              <a:off x="9740003" y="2269544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8AAA21-DA3A-40DB-BDDF-4169FE5AEB57}"/>
                </a:ext>
              </a:extLst>
            </p:cNvPr>
            <p:cNvSpPr txBox="1"/>
            <p:nvPr/>
          </p:nvSpPr>
          <p:spPr>
            <a:xfrm>
              <a:off x="8282867" y="3352620"/>
              <a:ext cx="64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1102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B45F92-9B4C-412C-9BF1-0AA4E9E81623}"/>
                </a:ext>
              </a:extLst>
            </p:cNvPr>
            <p:cNvSpPr txBox="1"/>
            <p:nvPr/>
          </p:nvSpPr>
          <p:spPr>
            <a:xfrm>
              <a:off x="9740003" y="2888909"/>
              <a:ext cx="93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1103.01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7BBA90-38BD-4A30-BCD0-CEFC9522F15D}"/>
                </a:ext>
              </a:extLst>
            </p:cNvPr>
            <p:cNvSpPr txBox="1"/>
            <p:nvPr/>
          </p:nvSpPr>
          <p:spPr>
            <a:xfrm>
              <a:off x="9453807" y="3323819"/>
              <a:ext cx="93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1103.02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BC7A8D-167F-4CEF-AB9A-54159480DAE9}"/>
                </a:ext>
              </a:extLst>
            </p:cNvPr>
            <p:cNvSpPr txBox="1"/>
            <p:nvPr/>
          </p:nvSpPr>
          <p:spPr>
            <a:xfrm>
              <a:off x="10025658" y="419599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1104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3E99EC-8B5E-4CAE-8619-99823A282F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5627" y="3693152"/>
              <a:ext cx="432843" cy="17852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E97CDB-4CCD-4327-8E02-7B763DEF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9511" y="4565331"/>
              <a:ext cx="846147" cy="9234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BA955E-0A64-49AA-A4B6-4453807418AD}"/>
                </a:ext>
              </a:extLst>
            </p:cNvPr>
            <p:cNvSpPr txBox="1"/>
            <p:nvPr/>
          </p:nvSpPr>
          <p:spPr>
            <a:xfrm>
              <a:off x="8345011" y="5426774"/>
              <a:ext cx="19287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Highest death rates</a:t>
              </a:r>
            </a:p>
            <a:p>
              <a:r>
                <a:rPr lang="en-US" sz="1600" b="1" dirty="0"/>
                <a:t>due to cancer</a:t>
              </a:r>
            </a:p>
          </p:txBody>
        </p:sp>
      </p:grp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A20E5FE-83E4-45CD-8D36-316E477A2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2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38" y="1601437"/>
            <a:ext cx="4758042" cy="47660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2018 death rate due to tobacco-related cancers -70.5 was higher than the state at 63.3</a:t>
            </a:r>
          </a:p>
          <a:p>
            <a:pPr>
              <a:spcAft>
                <a:spcPts val="1200"/>
              </a:spcAft>
            </a:pPr>
            <a:r>
              <a:rPr lang="en-US" dirty="0"/>
              <a:t>The death rate for non-white persons increased from 29.9 per 100,000 in 2017 to 33.6 in 2018.  Death rates for whites increased from 50.2 to 87.6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Data not available by gender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2134" y="5444120"/>
            <a:ext cx="652913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Tobacco related cancers include:  Acute myeloblastic leukemia, bladder, bronchus, cervix, esophagus, kidney, lip, lung, oral cavity, pancreas, pharynx, stomach, and trachea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dirty="0"/>
              <a:t>Tobacco-Related Cancer Death Rates </a:t>
            </a:r>
            <a:br>
              <a:rPr lang="en-US" sz="4100" dirty="0"/>
            </a:br>
            <a:r>
              <a:rPr lang="en-US" sz="4100" dirty="0"/>
              <a:t>(2000 – 2018), Madison County and Florida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9F84E7-0B14-461F-BC9C-82489CDA0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696126"/>
              </p:ext>
            </p:extLst>
          </p:nvPr>
        </p:nvGraphicFramePr>
        <p:xfrm>
          <a:off x="5250084" y="1674890"/>
          <a:ext cx="6737398" cy="37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4E98858-55E5-49EC-A7A3-7A3F10617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0" y="6074921"/>
            <a:ext cx="1215706" cy="5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42" y="272153"/>
            <a:ext cx="10023526" cy="962526"/>
          </a:xfrm>
        </p:spPr>
        <p:txBody>
          <a:bodyPr/>
          <a:lstStyle/>
          <a:p>
            <a:r>
              <a:rPr lang="en-US" dirty="0"/>
              <a:t>Tobacco Use – Youth Tobacco Survey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3076BB-3C2B-4FCD-AB41-8E8C19B3A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362847"/>
              </p:ext>
            </p:extLst>
          </p:nvPr>
        </p:nvGraphicFramePr>
        <p:xfrm>
          <a:off x="1744300" y="1247488"/>
          <a:ext cx="4250601" cy="259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FB561C-F00C-464F-98AB-45EDC3B9BC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02880"/>
              </p:ext>
            </p:extLst>
          </p:nvPr>
        </p:nvGraphicFramePr>
        <p:xfrm>
          <a:off x="6344304" y="1247487"/>
          <a:ext cx="4235060" cy="260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253025F-3B22-4990-915A-0898696CF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764390"/>
              </p:ext>
            </p:extLst>
          </p:nvPr>
        </p:nvGraphicFramePr>
        <p:xfrm>
          <a:off x="1742941" y="3976518"/>
          <a:ext cx="4250601" cy="256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1EF46BE-0225-4604-B0B5-94CB03694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670556"/>
              </p:ext>
            </p:extLst>
          </p:nvPr>
        </p:nvGraphicFramePr>
        <p:xfrm>
          <a:off x="6344304" y="3947736"/>
          <a:ext cx="4233672" cy="259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79C6FDC-2349-4B78-B540-E7DAB7E5D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1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4E3D-3075-47FB-A284-C1720052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dirty="0"/>
              <a:t>Colorectal Cancer Death Rates </a:t>
            </a:r>
            <a:br>
              <a:rPr lang="en-US" sz="4100" dirty="0"/>
            </a:br>
            <a:r>
              <a:rPr lang="en-US" sz="4100" dirty="0"/>
              <a:t>(2000 – 2018), Madison County and Florida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1D6A68-7551-4B95-98BB-589E7FC8E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857338"/>
              </p:ext>
            </p:extLst>
          </p:nvPr>
        </p:nvGraphicFramePr>
        <p:xfrm>
          <a:off x="5640309" y="1824704"/>
          <a:ext cx="5946288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0EA3A4-4E7F-480C-B689-C5AE237F6EBA}"/>
              </a:ext>
            </a:extLst>
          </p:cNvPr>
          <p:cNvSpPr txBox="1">
            <a:spLocks/>
          </p:cNvSpPr>
          <p:nvPr/>
        </p:nvSpPr>
        <p:spPr>
          <a:xfrm>
            <a:off x="613611" y="1637482"/>
            <a:ext cx="4861500" cy="4486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36550" indent="-290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785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090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90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9538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ctr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b="1" dirty="0"/>
              <a:t>Madison Data 2014-2018</a:t>
            </a:r>
          </a:p>
          <a:p>
            <a:pPr>
              <a:spcAft>
                <a:spcPts val="1200"/>
              </a:spcAft>
            </a:pPr>
            <a:r>
              <a:rPr lang="en-US" dirty="0"/>
              <a:t>Total of 19 deaths due to colorectal cancer</a:t>
            </a:r>
          </a:p>
          <a:p>
            <a:pPr>
              <a:spcAft>
                <a:spcPts val="1200"/>
              </a:spcAft>
            </a:pPr>
            <a:r>
              <a:rPr lang="en-US" dirty="0"/>
              <a:t>12, or 63% were White, non-Hispanic and 7, or 37% were Black, non-Hispanic</a:t>
            </a:r>
          </a:p>
          <a:p>
            <a:pPr>
              <a:spcAft>
                <a:spcPts val="1200"/>
              </a:spcAft>
            </a:pPr>
            <a:r>
              <a:rPr lang="en-US" dirty="0"/>
              <a:t>8, or 42% were Male and 11, or 58% were Female</a:t>
            </a:r>
          </a:p>
          <a:p>
            <a:pPr>
              <a:spcAft>
                <a:spcPts val="1200"/>
              </a:spcAft>
            </a:pPr>
            <a:r>
              <a:rPr lang="en-US" dirty="0"/>
              <a:t>There were no Hispanic deaths during the time frame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2FE010E-0FDD-4587-A6FE-4B1CF647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9" y="6028267"/>
            <a:ext cx="1320943" cy="5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3CD381-F50F-4ABF-B814-1B25499813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6887" y="3272368"/>
            <a:ext cx="4267799" cy="3137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507960"/>
            <a:ext cx="11646568" cy="14072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Madison County death rates have remained above the state since 2014</a:t>
            </a:r>
          </a:p>
          <a:p>
            <a:r>
              <a:rPr lang="en-US" sz="2400" dirty="0"/>
              <a:t>2014-2018 diabetes death data by race/ethnicity and gender</a:t>
            </a:r>
          </a:p>
          <a:p>
            <a:pPr lvl="1"/>
            <a:r>
              <a:rPr lang="en-US" dirty="0"/>
              <a:t>54% of deaths were White, non-Hispanic, 43% were Black, non-Hispanic and 3% were Hispanic</a:t>
            </a:r>
          </a:p>
          <a:p>
            <a:pPr lvl="1"/>
            <a:r>
              <a:rPr lang="en-US" dirty="0"/>
              <a:t>65% of deaths were male and 35% were female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5134" y="350914"/>
            <a:ext cx="10519125" cy="962526"/>
          </a:xfrm>
        </p:spPr>
        <p:txBody>
          <a:bodyPr>
            <a:normAutofit fontScale="90000"/>
          </a:bodyPr>
          <a:lstStyle/>
          <a:p>
            <a:r>
              <a:rPr lang="en-US" dirty="0"/>
              <a:t>Death Rates Due to Diabetes, 2000 – 2018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7B715-FA6B-479C-ACA1-7D10050DF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95444"/>
              </p:ext>
            </p:extLst>
          </p:nvPr>
        </p:nvGraphicFramePr>
        <p:xfrm>
          <a:off x="5718162" y="2817562"/>
          <a:ext cx="5946097" cy="359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D282E54-D36C-4EB9-B99D-2D5708CE9123}"/>
              </a:ext>
            </a:extLst>
          </p:cNvPr>
          <p:cNvSpPr txBox="1"/>
          <p:nvPr/>
        </p:nvSpPr>
        <p:spPr>
          <a:xfrm>
            <a:off x="3362526" y="4686198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1103.02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0881A-C870-4BC2-9A06-EB09859845D6}"/>
              </a:ext>
            </a:extLst>
          </p:cNvPr>
          <p:cNvSpPr txBox="1"/>
          <p:nvPr/>
        </p:nvSpPr>
        <p:spPr>
          <a:xfrm>
            <a:off x="1715088" y="2815199"/>
            <a:ext cx="3506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Diabetes Death Rates by Census Tract</a:t>
            </a:r>
          </a:p>
          <a:p>
            <a:pPr algn="ctr"/>
            <a:r>
              <a:rPr lang="en-US" sz="1600" b="1" dirty="0"/>
              <a:t>2014-2018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3F82E2-6486-44A4-B5D5-3FEB574BA76B}"/>
              </a:ext>
            </a:extLst>
          </p:cNvPr>
          <p:cNvCxnSpPr>
            <a:cxnSpLocks/>
          </p:cNvCxnSpPr>
          <p:nvPr/>
        </p:nvCxnSpPr>
        <p:spPr>
          <a:xfrm>
            <a:off x="1819922" y="3701988"/>
            <a:ext cx="1873892" cy="1057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AB8A8F-CCE2-42C1-84D2-2620F2A357F7}"/>
              </a:ext>
            </a:extLst>
          </p:cNvPr>
          <p:cNvCxnSpPr>
            <a:cxnSpLocks/>
          </p:cNvCxnSpPr>
          <p:nvPr/>
        </p:nvCxnSpPr>
        <p:spPr>
          <a:xfrm>
            <a:off x="1806459" y="3701988"/>
            <a:ext cx="1198470" cy="1187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6CAF53-C0D0-4CD0-84BE-6D65B92FA4A0}"/>
              </a:ext>
            </a:extLst>
          </p:cNvPr>
          <p:cNvSpPr txBox="1"/>
          <p:nvPr/>
        </p:nvSpPr>
        <p:spPr>
          <a:xfrm>
            <a:off x="337404" y="3199738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Highest death rates</a:t>
            </a:r>
          </a:p>
          <a:p>
            <a:r>
              <a:rPr lang="en-US" sz="1600" b="1" dirty="0"/>
              <a:t>due to diabetes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54F174-4FE7-4BC6-9BE4-B062D4A2BC0C}"/>
              </a:ext>
            </a:extLst>
          </p:cNvPr>
          <p:cNvSpPr txBox="1"/>
          <p:nvPr/>
        </p:nvSpPr>
        <p:spPr>
          <a:xfrm>
            <a:off x="3500787" y="366240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9CBCA-BC60-46A5-B965-71D9BB2109A5}"/>
              </a:ext>
            </a:extLst>
          </p:cNvPr>
          <p:cNvSpPr txBox="1"/>
          <p:nvPr/>
        </p:nvSpPr>
        <p:spPr>
          <a:xfrm>
            <a:off x="3613980" y="4245571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1103.01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569EFE-9541-47A1-8828-DE2806646C8A}"/>
              </a:ext>
            </a:extLst>
          </p:cNvPr>
          <p:cNvSpPr txBox="1"/>
          <p:nvPr/>
        </p:nvSpPr>
        <p:spPr>
          <a:xfrm>
            <a:off x="4145515" y="53631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8E3902-CB19-447E-8E56-26CDB88D65E8}"/>
              </a:ext>
            </a:extLst>
          </p:cNvPr>
          <p:cNvSpPr txBox="1"/>
          <p:nvPr/>
        </p:nvSpPr>
        <p:spPr>
          <a:xfrm>
            <a:off x="3362526" y="4694604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1103.02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1FEA76-90FF-47A8-96C4-14C8D745AB45}"/>
              </a:ext>
            </a:extLst>
          </p:cNvPr>
          <p:cNvSpPr txBox="1"/>
          <p:nvPr/>
        </p:nvSpPr>
        <p:spPr>
          <a:xfrm>
            <a:off x="2268017" y="4747334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1102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B10F5BF-AAFE-4A52-93D5-451BF57F7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4E3D-3075-47FB-A284-C1720052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Melanoma Death Rates (2000 – 2017)</a:t>
            </a:r>
            <a:br>
              <a:rPr lang="en-US" sz="3900" dirty="0"/>
            </a:br>
            <a:r>
              <a:rPr lang="en-US" sz="3900" dirty="0"/>
              <a:t>3-Year Discrete,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6EC0-C17D-4C5D-94B4-9DDFFB25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2" y="1604212"/>
            <a:ext cx="5043058" cy="4299284"/>
          </a:xfrm>
        </p:spPr>
        <p:txBody>
          <a:bodyPr>
            <a:normAutofit lnSpcReduction="10000"/>
          </a:bodyPr>
          <a:lstStyle/>
          <a:p>
            <a:pPr marL="46037" indent="0" algn="ctr">
              <a:buNone/>
            </a:pPr>
            <a:r>
              <a:rPr lang="en-US" b="1" dirty="0"/>
              <a:t>Madison 2000-2017</a:t>
            </a:r>
          </a:p>
          <a:p>
            <a:r>
              <a:rPr lang="en-US" dirty="0"/>
              <a:t>Total of 12 deaths due to melanoma</a:t>
            </a:r>
          </a:p>
          <a:p>
            <a:r>
              <a:rPr lang="en-US" dirty="0"/>
              <a:t>10, or 83% were White, non-Hispanic and 2, or 17% were Black, non-Hispanic</a:t>
            </a:r>
          </a:p>
          <a:p>
            <a:r>
              <a:rPr lang="en-US" dirty="0"/>
              <a:t>7, or 58% were Male and 5, or 42% were Female</a:t>
            </a:r>
          </a:p>
          <a:p>
            <a:r>
              <a:rPr lang="en-US" dirty="0"/>
              <a:t>There were no Hispanic deaths during the time frame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A6DA4-2409-4A16-B151-56F15C8966EB}"/>
              </a:ext>
            </a:extLst>
          </p:cNvPr>
          <p:cNvGraphicFramePr>
            <a:graphicFrameLocks/>
          </p:cNvGraphicFramePr>
          <p:nvPr/>
        </p:nvGraphicFramePr>
        <p:xfrm>
          <a:off x="5686440" y="1604212"/>
          <a:ext cx="6116538" cy="429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E1800238-CBB8-4AC2-90A1-4BAA9A30A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D3AC-8F7E-41FF-8714-1B968B8A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Percent of Adults Who Were Told They Had </a:t>
            </a:r>
            <a:br>
              <a:rPr lang="en-US" sz="4000" dirty="0"/>
            </a:br>
            <a:r>
              <a:rPr lang="en-US" sz="4000" dirty="0"/>
              <a:t>Skin Cancer, 2016 BRFSS, Madison County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956EBE-4132-44B0-8F69-BE3E17A01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20100"/>
              </p:ext>
            </p:extLst>
          </p:nvPr>
        </p:nvGraphicFramePr>
        <p:xfrm>
          <a:off x="959667" y="1629624"/>
          <a:ext cx="8175280" cy="466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32">
                  <a:extLst>
                    <a:ext uri="{9D8B030D-6E8A-4147-A177-3AD203B41FA5}">
                      <a16:colId xmlns:a16="http://schemas.microsoft.com/office/drawing/2014/main" val="2050817583"/>
                    </a:ext>
                  </a:extLst>
                </a:gridCol>
                <a:gridCol w="2339537">
                  <a:extLst>
                    <a:ext uri="{9D8B030D-6E8A-4147-A177-3AD203B41FA5}">
                      <a16:colId xmlns:a16="http://schemas.microsoft.com/office/drawing/2014/main" val="1463497959"/>
                    </a:ext>
                  </a:extLst>
                </a:gridCol>
                <a:gridCol w="1792586">
                  <a:extLst>
                    <a:ext uri="{9D8B030D-6E8A-4147-A177-3AD203B41FA5}">
                      <a16:colId xmlns:a16="http://schemas.microsoft.com/office/drawing/2014/main" val="192133533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452325827"/>
                    </a:ext>
                  </a:extLst>
                </a:gridCol>
              </a:tblGrid>
              <a:tr h="371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 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 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674"/>
                  </a:ext>
                </a:extLst>
              </a:tr>
              <a:tr h="375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8250577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Gender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404352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075460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Race/Ethnicity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 White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4504169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 Black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576008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Age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18-44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675970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45-64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4723178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65+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454839"/>
                  </a:ext>
                </a:extLst>
              </a:tr>
              <a:tr h="396452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Income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&lt;$25,000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8330666"/>
                  </a:ext>
                </a:extLst>
              </a:tr>
              <a:tr h="375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$25,000-$49,000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1240603"/>
                  </a:ext>
                </a:extLst>
              </a:tr>
              <a:tr h="375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$50,000+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44510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42F5C8A-0AE3-4155-ADB3-A14A31076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4E3D-3075-47FB-A284-C1720052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42" y="399167"/>
            <a:ext cx="9909306" cy="962526"/>
          </a:xfrm>
        </p:spPr>
        <p:txBody>
          <a:bodyPr>
            <a:noAutofit/>
          </a:bodyPr>
          <a:lstStyle/>
          <a:p>
            <a:r>
              <a:rPr lang="en-US" sz="3600" dirty="0"/>
              <a:t>Chronic Liver Disease and Cirrhosis Death Rates (1999 – 2019)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36EC0-C17D-4C5D-94B4-9DDFFB25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2" y="1604212"/>
            <a:ext cx="5133592" cy="4968604"/>
          </a:xfrm>
        </p:spPr>
        <p:txBody>
          <a:bodyPr>
            <a:normAutofit/>
          </a:bodyPr>
          <a:lstStyle/>
          <a:p>
            <a:pPr marL="46037" indent="0" algn="ctr">
              <a:buNone/>
            </a:pPr>
            <a:r>
              <a:rPr lang="en-US" b="1" dirty="0"/>
              <a:t>Madison 1999-2019</a:t>
            </a:r>
          </a:p>
          <a:p>
            <a:r>
              <a:rPr lang="en-US" dirty="0"/>
              <a:t>Total of 44 deaths</a:t>
            </a:r>
          </a:p>
          <a:p>
            <a:r>
              <a:rPr lang="en-US" dirty="0"/>
              <a:t>31 (70%) were White, non-Hispanic, 9 (21%) were Black, non-Hispanic and 4 (9%) were unknown</a:t>
            </a:r>
          </a:p>
          <a:p>
            <a:r>
              <a:rPr lang="en-US" dirty="0"/>
              <a:t>28 (64%) were Male and 16 (36%) were Female</a:t>
            </a:r>
          </a:p>
          <a:p>
            <a:r>
              <a:rPr lang="en-US" dirty="0"/>
              <a:t>0 Hispanic deaths reported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313766-8CE5-460A-B47F-3C891A27C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886037"/>
              </p:ext>
            </p:extLst>
          </p:nvPr>
        </p:nvGraphicFramePr>
        <p:xfrm>
          <a:off x="5685576" y="1605961"/>
          <a:ext cx="6117402" cy="429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2D4BA8D-1D8E-4BB8-9463-CE1E5F723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0" y="1837678"/>
            <a:ext cx="4848805" cy="409234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Diabetes hospitalization rates in Madison County were lower than the state from 2008-2017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Madison residents may also be seeking hospital care in Georgia, which would account for lower hospitalization rates and higher death rates than the state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Hospitalization Rates Due to Diabetes </a:t>
            </a:r>
            <a:br>
              <a:rPr lang="en-US" sz="4200" dirty="0"/>
            </a:br>
            <a:r>
              <a:rPr lang="en-US" sz="4200" dirty="0"/>
              <a:t>(2000 – 2018) Madison County and Florida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1038DF-80D2-4FE6-8E52-F1647EBD8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40001"/>
              </p:ext>
            </p:extLst>
          </p:nvPr>
        </p:nvGraphicFramePr>
        <p:xfrm>
          <a:off x="5640309" y="1756372"/>
          <a:ext cx="6132682" cy="417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02FB0EB-67AE-4DEF-B650-D5EAA9778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Hospitalization Rates Due to Diabetes by Race/Ethnicity (2014 – 2018)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ECBEC9-C7FD-49BA-8FA5-A5997E1865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131399"/>
              </p:ext>
            </p:extLst>
          </p:nvPr>
        </p:nvGraphicFramePr>
        <p:xfrm>
          <a:off x="6846142" y="1853297"/>
          <a:ext cx="4313238" cy="399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2B9706-ABBD-4D5D-8A80-26C8A3E1440D}"/>
              </a:ext>
            </a:extLst>
          </p:cNvPr>
          <p:cNvSpPr txBox="1"/>
          <p:nvPr/>
        </p:nvSpPr>
        <p:spPr>
          <a:xfrm>
            <a:off x="8104631" y="1483268"/>
            <a:ext cx="17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Madison County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A77DF8-556D-453B-8848-7F6A6E0F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47" y="1667934"/>
            <a:ext cx="5332228" cy="42352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majority of hospitalizations occurred in white, non-Hispanics during the time frame.</a:t>
            </a:r>
          </a:p>
          <a:p>
            <a:pPr>
              <a:spcAft>
                <a:spcPts val="1200"/>
              </a:spcAft>
            </a:pPr>
            <a:r>
              <a:rPr lang="en-US" dirty="0"/>
              <a:t>This may indicate an access to care issue for racial/ethnic minorities.</a:t>
            </a:r>
          </a:p>
          <a:p>
            <a:pPr>
              <a:spcAft>
                <a:spcPts val="1200"/>
              </a:spcAft>
            </a:pPr>
            <a:r>
              <a:rPr lang="en-US" dirty="0"/>
              <a:t>Data not available by gender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2579799-84D6-4C5D-93AA-19301CF93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6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Factors for Diabetes, Madison </a:t>
            </a:r>
            <a:br>
              <a:rPr lang="en-US" dirty="0"/>
            </a:br>
            <a:r>
              <a:rPr lang="en-US" dirty="0"/>
              <a:t>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793" y="5914833"/>
            <a:ext cx="9953069" cy="652182"/>
          </a:xfrm>
        </p:spPr>
        <p:txBody>
          <a:bodyPr>
            <a:noAutofit/>
          </a:bodyPr>
          <a:lstStyle/>
          <a:p>
            <a:r>
              <a:rPr lang="en-US" dirty="0"/>
              <a:t>2019 Robert Wood Johnson County Health Rankings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885"/>
              </p:ext>
            </p:extLst>
          </p:nvPr>
        </p:nvGraphicFramePr>
        <p:xfrm>
          <a:off x="1130374" y="1651798"/>
          <a:ext cx="9931251" cy="421546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Factors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Madison County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18">
                <a:tc>
                  <a:txBody>
                    <a:bodyPr/>
                    <a:lstStyle/>
                    <a:p>
                      <a:r>
                        <a:rPr lang="en-US" sz="2400" dirty="0"/>
                        <a:t>Diabetic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418">
                <a:tc>
                  <a:txBody>
                    <a:bodyPr/>
                    <a:lstStyle/>
                    <a:p>
                      <a:r>
                        <a:rPr lang="en-US" sz="2400" dirty="0"/>
                        <a:t>Adult 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418">
                <a:tc>
                  <a:txBody>
                    <a:bodyPr/>
                    <a:lstStyle/>
                    <a:p>
                      <a:r>
                        <a:rPr lang="en-US" sz="2400" dirty="0"/>
                        <a:t>Physically inactive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18">
                <a:tc>
                  <a:txBody>
                    <a:bodyPr/>
                    <a:lstStyle/>
                    <a:p>
                      <a:r>
                        <a:rPr lang="en-US" sz="2400" dirty="0"/>
                        <a:t>Access to exercise</a:t>
                      </a:r>
                      <a:r>
                        <a:rPr lang="en-US" sz="2400" baseline="0" dirty="0"/>
                        <a:t> opportunities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418">
                <a:tc>
                  <a:txBody>
                    <a:bodyPr/>
                    <a:lstStyle/>
                    <a:p>
                      <a:r>
                        <a:rPr lang="en-US" sz="2400" dirty="0"/>
                        <a:t>Limited access to healthy foods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418">
                <a:tc>
                  <a:txBody>
                    <a:bodyPr/>
                    <a:lstStyle/>
                    <a:p>
                      <a:r>
                        <a:rPr lang="en-US" sz="2400" dirty="0"/>
                        <a:t>Food insecurity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3C385C8-BA1B-4A59-993C-67495822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5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405037"/>
            <a:ext cx="4590385" cy="2551328"/>
          </a:xfrm>
        </p:spPr>
        <p:txBody>
          <a:bodyPr>
            <a:normAutofit lnSpcReduction="10000"/>
          </a:bodyPr>
          <a:lstStyle/>
          <a:p>
            <a:pPr marL="46037" indent="0" algn="ctr">
              <a:spcAft>
                <a:spcPts val="1200"/>
              </a:spcAft>
              <a:buNone/>
            </a:pPr>
            <a:r>
              <a:rPr lang="en-US" sz="1800" b="1" dirty="0"/>
              <a:t>Madison Data 2014-2018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43% of hypertension deaths were male and 57% were female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43% of hypertension deaths were White, non-Hispanic and 57% were Black, non-Hispanic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There were no Hispanic deaths due to hypertension during 2014-2018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1438" y="470843"/>
            <a:ext cx="10519125" cy="669700"/>
          </a:xfrm>
        </p:spPr>
        <p:txBody>
          <a:bodyPr>
            <a:noAutofit/>
          </a:bodyPr>
          <a:lstStyle/>
          <a:p>
            <a:r>
              <a:rPr lang="en-US" sz="3800" dirty="0"/>
              <a:t>Death Rates Due to Hypertension, 2000-2018</a:t>
            </a:r>
            <a:br>
              <a:rPr lang="en-US" sz="3800" dirty="0"/>
            </a:br>
            <a:r>
              <a:rPr lang="en-US" sz="3800" dirty="0"/>
              <a:t>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741A8AE-3710-4D21-9705-639B8A955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975487"/>
              </p:ext>
            </p:extLst>
          </p:nvPr>
        </p:nvGraphicFramePr>
        <p:xfrm>
          <a:off x="5197642" y="1861851"/>
          <a:ext cx="6605337" cy="428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4BCD14C-7740-418C-90D3-BA087C9362D2}"/>
              </a:ext>
            </a:extLst>
          </p:cNvPr>
          <p:cNvGrpSpPr/>
          <p:nvPr/>
        </p:nvGrpSpPr>
        <p:grpSpPr>
          <a:xfrm>
            <a:off x="1591915" y="3783852"/>
            <a:ext cx="3605727" cy="2603305"/>
            <a:chOff x="1373679" y="3969293"/>
            <a:chExt cx="3605727" cy="26033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209F3E-ED3A-43E6-A9BD-89D79528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97" b="96552" l="2075" r="94398">
                          <a14:foregroundMark x1="37759" y1="10057" x2="38382" y2="21839"/>
                          <a14:foregroundMark x1="38382" y1="21839" x2="25311" y2="37931"/>
                          <a14:foregroundMark x1="25311" y1="37931" x2="20332" y2="63793"/>
                          <a14:foregroundMark x1="20332" y1="63793" x2="8091" y2="81609"/>
                          <a14:foregroundMark x1="8091" y1="81609" x2="16598" y2="86207"/>
                          <a14:foregroundMark x1="16598" y1="86207" x2="25726" y2="84483"/>
                          <a14:foregroundMark x1="25726" y1="84483" x2="33817" y2="76437"/>
                          <a14:foregroundMark x1="33817" y1="76437" x2="37967" y2="63793"/>
                          <a14:foregroundMark x1="37967" y1="63793" x2="46680" y2="62931"/>
                          <a14:foregroundMark x1="46680" y1="62931" x2="70539" y2="88793"/>
                          <a14:foregroundMark x1="70539" y1="88793" x2="78838" y2="91667"/>
                          <a14:foregroundMark x1="78838" y1="91667" x2="84025" y2="80172"/>
                          <a14:foregroundMark x1="84025" y1="80172" x2="78216" y2="53448"/>
                          <a14:foregroundMark x1="78216" y1="53448" x2="80913" y2="46552"/>
                          <a14:foregroundMark x1="4357" y1="69828" x2="6639" y2="82184"/>
                          <a14:foregroundMark x1="6639" y1="82184" x2="2282" y2="86207"/>
                          <a14:foregroundMark x1="33610" y1="6897" x2="41494" y2="12069"/>
                          <a14:foregroundMark x1="41494" y1="12069" x2="43983" y2="36207"/>
                          <a14:foregroundMark x1="43983" y1="36207" x2="43983" y2="51149"/>
                          <a14:foregroundMark x1="55602" y1="96552" x2="64523" y2="95690"/>
                          <a14:foregroundMark x1="64523" y1="95690" x2="73237" y2="96552"/>
                          <a14:foregroundMark x1="73237" y1="96552" x2="81743" y2="96264"/>
                          <a14:foregroundMark x1="81743" y1="96264" x2="87552" y2="96839"/>
                          <a14:foregroundMark x1="90249" y1="85920" x2="90249" y2="72989"/>
                          <a14:foregroundMark x1="90249" y1="72989" x2="94398" y2="6609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3679" y="3969293"/>
              <a:ext cx="3605727" cy="26033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219293-51DE-4CDF-A765-6E005496F2BB}"/>
                </a:ext>
              </a:extLst>
            </p:cNvPr>
            <p:cNvSpPr txBox="1"/>
            <p:nvPr/>
          </p:nvSpPr>
          <p:spPr>
            <a:xfrm>
              <a:off x="3302324" y="4240839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>
                  <a:latin typeface="Corbel" panose="020B0503020204020204"/>
                </a:rPr>
                <a:t>1101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400265-1767-4167-A0E8-CA712439D456}"/>
                </a:ext>
              </a:extLst>
            </p:cNvPr>
            <p:cNvSpPr txBox="1"/>
            <p:nvPr/>
          </p:nvSpPr>
          <p:spPr>
            <a:xfrm>
              <a:off x="2146461" y="5053967"/>
              <a:ext cx="540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  <a:latin typeface="Corbel" panose="020B0503020204020204"/>
                </a:rPr>
                <a:t>1102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14C776-837A-4E7D-8D50-35908A1622DB}"/>
                </a:ext>
              </a:extLst>
            </p:cNvPr>
            <p:cNvSpPr txBox="1"/>
            <p:nvPr/>
          </p:nvSpPr>
          <p:spPr>
            <a:xfrm>
              <a:off x="3334482" y="4780424"/>
              <a:ext cx="772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  <a:latin typeface="Corbel" panose="020B0503020204020204"/>
                </a:rPr>
                <a:t>1103.01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463F30-694C-449C-A636-38F707898C62}"/>
                </a:ext>
              </a:extLst>
            </p:cNvPr>
            <p:cNvSpPr txBox="1"/>
            <p:nvPr/>
          </p:nvSpPr>
          <p:spPr>
            <a:xfrm>
              <a:off x="3160289" y="5166120"/>
              <a:ext cx="770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white"/>
                  </a:solidFill>
                  <a:latin typeface="Corbel" panose="020B0503020204020204"/>
                </a:rPr>
                <a:t>1103.02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EDB0CF-C5C8-4798-8735-9E756C50EC28}"/>
                </a:ext>
              </a:extLst>
            </p:cNvPr>
            <p:cNvSpPr txBox="1"/>
            <p:nvPr/>
          </p:nvSpPr>
          <p:spPr>
            <a:xfrm>
              <a:off x="3698974" y="5605012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  <a:latin typeface="Corbel" panose="020B0503020204020204"/>
                </a:rPr>
                <a:t>1104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53B076E-9FAE-48B4-96BC-FB56C7221672}"/>
              </a:ext>
            </a:extLst>
          </p:cNvPr>
          <p:cNvSpPr txBox="1"/>
          <p:nvPr/>
        </p:nvSpPr>
        <p:spPr>
          <a:xfrm>
            <a:off x="229797" y="4175905"/>
            <a:ext cx="1679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Hypertension Death Rates by Census Tract</a:t>
            </a:r>
          </a:p>
          <a:p>
            <a:pPr algn="ctr"/>
            <a:r>
              <a:rPr lang="en-US" sz="1600" b="1" dirty="0"/>
              <a:t>2014-2018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7DC56DB4-A741-4BE9-B7AA-F1A324F78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935000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60" y="1442006"/>
            <a:ext cx="11629236" cy="10304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During 2014-2018, more females (55%) died due to heart attack than males (45%)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74% of heart attack deaths were White, non-Hispanic, 43% were Black, non-Hispanic and 0% were Hispanic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Deaths Rates Due to Heart Attack, 2000-2018</a:t>
            </a:r>
            <a:br>
              <a:rPr lang="en-US" sz="3800" dirty="0"/>
            </a:br>
            <a:r>
              <a:rPr lang="en-US" sz="3800" dirty="0"/>
              <a:t>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5F74C9-91DC-492F-A4ED-D76A71960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645382"/>
              </p:ext>
            </p:extLst>
          </p:nvPr>
        </p:nvGraphicFramePr>
        <p:xfrm>
          <a:off x="5363929" y="2420757"/>
          <a:ext cx="6511180" cy="4175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7DDE78-6A80-4969-A8E6-6E05818B5514}"/>
              </a:ext>
            </a:extLst>
          </p:cNvPr>
          <p:cNvSpPr txBox="1"/>
          <p:nvPr/>
        </p:nvSpPr>
        <p:spPr>
          <a:xfrm>
            <a:off x="316871" y="2921408"/>
            <a:ext cx="523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Heart Attack Death Rates by Census Tract 2014-2018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E4D5F8-12CE-4D4D-82D2-3B9D5FFAC59C}"/>
              </a:ext>
            </a:extLst>
          </p:cNvPr>
          <p:cNvGrpSpPr/>
          <p:nvPr/>
        </p:nvGrpSpPr>
        <p:grpSpPr>
          <a:xfrm>
            <a:off x="922243" y="3193723"/>
            <a:ext cx="4428223" cy="3230425"/>
            <a:chOff x="507484" y="3368468"/>
            <a:chExt cx="4428223" cy="3230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A82812-D474-47A9-ACDE-4D4E2F44F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99" b="91011" l="1434" r="95492">
                          <a14:foregroundMark x1="7992" y1="70506" x2="6967" y2="81461"/>
                          <a14:foregroundMark x1="6967" y1="81461" x2="4303" y2="83989"/>
                          <a14:foregroundMark x1="3893" y1="69101" x2="3893" y2="72191"/>
                          <a14:foregroundMark x1="2049" y1="83708" x2="2869" y2="83708"/>
                          <a14:foregroundMark x1="55328" y1="73876" x2="81352" y2="85674"/>
                          <a14:foregroundMark x1="81352" y1="85674" x2="87500" y2="77809"/>
                          <a14:foregroundMark x1="87500" y1="77809" x2="86475" y2="65730"/>
                          <a14:foregroundMark x1="86475" y1="65730" x2="82582" y2="55056"/>
                          <a14:foregroundMark x1="82582" y1="55056" x2="81967" y2="43539"/>
                          <a14:foregroundMark x1="81967" y1="43539" x2="76639" y2="48034"/>
                          <a14:foregroundMark x1="95492" y1="60393" x2="93443" y2="72753"/>
                          <a14:foregroundMark x1="50000" y1="68258" x2="76844" y2="70225"/>
                          <a14:foregroundMark x1="76844" y1="70225" x2="78893" y2="58427"/>
                          <a14:foregroundMark x1="78893" y1="58427" x2="73975" y2="48876"/>
                          <a14:foregroundMark x1="73975" y1="48876" x2="79713" y2="39888"/>
                          <a14:foregroundMark x1="57582" y1="64326" x2="49180" y2="67416"/>
                          <a14:foregroundMark x1="49180" y1="67416" x2="45287" y2="77809"/>
                          <a14:foregroundMark x1="45287" y1="77809" x2="69877" y2="90449"/>
                          <a14:foregroundMark x1="69877" y1="90449" x2="78484" y2="91292"/>
                          <a14:foregroundMark x1="78484" y1="91292" x2="87295" y2="85955"/>
                          <a14:foregroundMark x1="36066" y1="5899" x2="39549" y2="6742"/>
                          <a14:foregroundMark x1="41803" y1="82865" x2="43443" y2="71348"/>
                          <a14:foregroundMark x1="43443" y1="71348" x2="53484" y2="61236"/>
                          <a14:foregroundMark x1="72336" y1="60393" x2="69057" y2="49438"/>
                          <a14:foregroundMark x1="69057" y1="49438" x2="77459" y2="384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7484" y="3368468"/>
              <a:ext cx="4428223" cy="32304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907652-FDBD-4C5E-993F-A19267837D86}"/>
                </a:ext>
              </a:extLst>
            </p:cNvPr>
            <p:cNvSpPr txBox="1"/>
            <p:nvPr/>
          </p:nvSpPr>
          <p:spPr>
            <a:xfrm>
              <a:off x="2964430" y="3712611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latin typeface="Corbel" panose="020B0503020204020204"/>
                </a:rPr>
                <a:t>1101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7EFD76-445F-45F6-B242-C045FA6636F0}"/>
                </a:ext>
              </a:extLst>
            </p:cNvPr>
            <p:cNvSpPr txBox="1"/>
            <p:nvPr/>
          </p:nvSpPr>
          <p:spPr>
            <a:xfrm>
              <a:off x="2964430" y="4370282"/>
              <a:ext cx="93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latin typeface="Corbel" panose="020B0503020204020204"/>
                </a:rPr>
                <a:t>1103.01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9EEFBF-685A-4A8A-B589-CBBA76298BA0}"/>
                </a:ext>
              </a:extLst>
            </p:cNvPr>
            <p:cNvSpPr txBox="1"/>
            <p:nvPr/>
          </p:nvSpPr>
          <p:spPr>
            <a:xfrm>
              <a:off x="2697164" y="4715394"/>
              <a:ext cx="93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white"/>
                  </a:solidFill>
                  <a:latin typeface="Corbel" panose="020B0503020204020204"/>
                </a:rPr>
                <a:t>1103.02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8FF1F1-5508-415B-801C-12125768AC54}"/>
                </a:ext>
              </a:extLst>
            </p:cNvPr>
            <p:cNvSpPr txBox="1"/>
            <p:nvPr/>
          </p:nvSpPr>
          <p:spPr>
            <a:xfrm>
              <a:off x="1885242" y="4671786"/>
              <a:ext cx="64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chemeClr val="bg1"/>
                  </a:solidFill>
                  <a:latin typeface="Corbel" panose="020B0503020204020204"/>
                </a:rPr>
                <a:t>1102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AC2A18-3A1D-4817-982C-230F4EAD8F83}"/>
                </a:ext>
              </a:extLst>
            </p:cNvPr>
            <p:cNvSpPr txBox="1"/>
            <p:nvPr/>
          </p:nvSpPr>
          <p:spPr>
            <a:xfrm>
              <a:off x="3299830" y="552625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latin typeface="Corbel" panose="020B0503020204020204"/>
                </a:rPr>
                <a:t>1104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F1AB82-F928-48A8-BFB4-3D8FD1EFA9DF}"/>
                </a:ext>
              </a:extLst>
            </p:cNvPr>
            <p:cNvCxnSpPr>
              <a:cxnSpLocks/>
            </p:cNvCxnSpPr>
            <p:nvPr/>
          </p:nvCxnSpPr>
          <p:spPr>
            <a:xfrm>
              <a:off x="1819922" y="3701988"/>
              <a:ext cx="1050027" cy="13391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F3D0E8-9DA8-4A0D-9E66-5F074B4FD099}"/>
                </a:ext>
              </a:extLst>
            </p:cNvPr>
            <p:cNvCxnSpPr>
              <a:cxnSpLocks/>
            </p:cNvCxnSpPr>
            <p:nvPr/>
          </p:nvCxnSpPr>
          <p:spPr>
            <a:xfrm>
              <a:off x="1806459" y="3701988"/>
              <a:ext cx="402587" cy="15171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62B57F-2BDC-4A25-BE75-6A2A7BF0A527}"/>
              </a:ext>
            </a:extLst>
          </p:cNvPr>
          <p:cNvSpPr txBox="1"/>
          <p:nvPr/>
        </p:nvSpPr>
        <p:spPr>
          <a:xfrm>
            <a:off x="708158" y="3291569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Highest death rates</a:t>
            </a:r>
          </a:p>
          <a:p>
            <a:r>
              <a:rPr lang="en-US" sz="1400" b="1" dirty="0"/>
              <a:t>due to heart attack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36F5CE8-91DF-42BE-83C0-4D49B4B65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912422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Hospitalizations Due to Congestive Heart Failure 2000-2018, Madison County and Florida</a:t>
            </a:r>
            <a:endParaRPr lang="en-US" sz="3600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66FD3E-EB43-4ABA-975B-1FE4906FCE4C}"/>
              </a:ext>
            </a:extLst>
          </p:cNvPr>
          <p:cNvSpPr txBox="1">
            <a:spLocks/>
          </p:cNvSpPr>
          <p:nvPr/>
        </p:nvSpPr>
        <p:spPr>
          <a:xfrm>
            <a:off x="397340" y="1865715"/>
            <a:ext cx="5227678" cy="4636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6550" indent="-290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785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0900" indent="-303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9061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9538" indent="-2825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ct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sz="2600" b="1" dirty="0"/>
              <a:t>Madison County Data 2014-2018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62% of congestive heart failure hospitalizations were White, non-Hispanic and 37% were Black, non-Hispanic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There were 14 Hispanic hospitalizations or 1% of the total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Data are not available by gender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94505C-5338-42A3-8EF0-B67CE4A8B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945134"/>
              </p:ext>
            </p:extLst>
          </p:nvPr>
        </p:nvGraphicFramePr>
        <p:xfrm>
          <a:off x="5625018" y="1854455"/>
          <a:ext cx="6019800" cy="463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E35B610-0DB1-44B1-9884-FC9E32449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2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716506"/>
            <a:ext cx="4407568" cy="42497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Madison County death rate due to strokes has been higher than the state since 2011</a:t>
            </a:r>
          </a:p>
          <a:p>
            <a:pPr>
              <a:spcAft>
                <a:spcPts val="1200"/>
              </a:spcAft>
            </a:pPr>
            <a:r>
              <a:rPr lang="en-US" dirty="0"/>
              <a:t>The 2018 death rate per 100,000 population was 58.7, compared to 41.0 for Florida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Death Rates Due to Stroke, 2000-2018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E637BA3-8538-4354-94D4-A698D795C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149783"/>
              </p:ext>
            </p:extLst>
          </p:nvPr>
        </p:nvGraphicFramePr>
        <p:xfrm>
          <a:off x="5032257" y="1716506"/>
          <a:ext cx="6740734" cy="424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839DC143-AC99-4B37-B36F-418378758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" y="586726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81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629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15421</TotalTime>
  <Words>1594</Words>
  <Application>Microsoft Office PowerPoint</Application>
  <PresentationFormat>Widescreen</PresentationFormat>
  <Paragraphs>297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Corbel</vt:lpstr>
      <vt:lpstr>Courier New</vt:lpstr>
      <vt:lpstr>Wingdings</vt:lpstr>
      <vt:lpstr>Basis</vt:lpstr>
      <vt:lpstr>CHRONIC DISEASE</vt:lpstr>
      <vt:lpstr>Death Rates Due to Diabetes, 2000 – 2018 Madison County and Florida</vt:lpstr>
      <vt:lpstr>Hospitalization Rates Due to Diabetes  (2000 – 2018) Madison County and Florida</vt:lpstr>
      <vt:lpstr>Hospitalization Rates Due to Diabetes by Race/Ethnicity (2014 – 2018)</vt:lpstr>
      <vt:lpstr>Risk Factors for Diabetes, Madison  County and Florida</vt:lpstr>
      <vt:lpstr>Death Rates Due to Hypertension, 2000-2018 Madison County and Florida</vt:lpstr>
      <vt:lpstr>Deaths Rates Due to Heart Attack, 2000-2018 Madison County and Florida</vt:lpstr>
      <vt:lpstr>Hospitalizations Due to Congestive Heart Failure 2000-2018, Madison County and Florida</vt:lpstr>
      <vt:lpstr>Death Rates Due to Stroke, 2000-2018 Madison County and Florida</vt:lpstr>
      <vt:lpstr>Death Rates Due to Stroke, by Census  Tract, Madison County</vt:lpstr>
      <vt:lpstr>Hospitalization Rates Due to Stroke 2000 – 2018, Madison County and Florida</vt:lpstr>
      <vt:lpstr>Risk Factors for Cardiovascular Disease  and Stroke (2019 RWJ and 2016 BRFSS)</vt:lpstr>
      <vt:lpstr>Cancer Death Rates (2000 – 2018) Madison County and Florida</vt:lpstr>
      <vt:lpstr>Cancer Deaths by Type of Cancer  (2017 and 2018), Madison County</vt:lpstr>
      <vt:lpstr>Cancer Deaths by Type of Cancer  (2017 and 2018), Madison County (cont’d)</vt:lpstr>
      <vt:lpstr>Cancer Death Rates by Census Tract Madison County</vt:lpstr>
      <vt:lpstr>Tobacco-Related Cancer Death Rates  (2000 – 2018), Madison County and Florida</vt:lpstr>
      <vt:lpstr>Tobacco Use – Youth Tobacco Survey</vt:lpstr>
      <vt:lpstr>Colorectal Cancer Death Rates  (2000 – 2018), Madison County and Florida</vt:lpstr>
      <vt:lpstr>Melanoma Death Rates (2000 – 2017) 3-Year Discrete, Madison County and Florida</vt:lpstr>
      <vt:lpstr>Percent of Adults Who Were Told They Had  Skin Cancer, 2016 BRFSS, Madison County</vt:lpstr>
      <vt:lpstr>Chronic Liver Disease and Cirrhosis Death Rates (1999 – 2019) Madison County and Florida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County Health Indicators</dc:title>
  <dc:creator>Beck, Pam</dc:creator>
  <cp:lastModifiedBy>lori evans</cp:lastModifiedBy>
  <cp:revision>615</cp:revision>
  <cp:lastPrinted>2017-06-06T17:45:48Z</cp:lastPrinted>
  <dcterms:created xsi:type="dcterms:W3CDTF">2017-05-06T17:12:34Z</dcterms:created>
  <dcterms:modified xsi:type="dcterms:W3CDTF">2020-10-30T17:59:32Z</dcterms:modified>
</cp:coreProperties>
</file>