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1"/>
  </p:notesMasterIdLst>
  <p:handoutMasterIdLst>
    <p:handoutMasterId r:id="rId22"/>
  </p:handoutMasterIdLst>
  <p:sldIdLst>
    <p:sldId id="347" r:id="rId2"/>
    <p:sldId id="348" r:id="rId3"/>
    <p:sldId id="421" r:id="rId4"/>
    <p:sldId id="420" r:id="rId5"/>
    <p:sldId id="349" r:id="rId6"/>
    <p:sldId id="350" r:id="rId7"/>
    <p:sldId id="353" r:id="rId8"/>
    <p:sldId id="354" r:id="rId9"/>
    <p:sldId id="356" r:id="rId10"/>
    <p:sldId id="460" r:id="rId11"/>
    <p:sldId id="461" r:id="rId12"/>
    <p:sldId id="463" r:id="rId13"/>
    <p:sldId id="466" r:id="rId14"/>
    <p:sldId id="458" r:id="rId15"/>
    <p:sldId id="457" r:id="rId16"/>
    <p:sldId id="358" r:id="rId17"/>
    <p:sldId id="454" r:id="rId18"/>
    <p:sldId id="455" r:id="rId19"/>
    <p:sldId id="4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ED7D31"/>
    <a:srgbClr val="FFE56B"/>
    <a:srgbClr val="FFFFD1"/>
    <a:srgbClr val="FFEAA7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3" autoAdjust="0"/>
    <p:restoredTop sz="94280" autoAdjust="0"/>
  </p:normalViewPr>
  <p:slideViewPr>
    <p:cSldViewPr snapToGrid="0">
      <p:cViewPr varScale="1">
        <p:scale>
          <a:sx n="85" d="100"/>
          <a:sy n="85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66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62790401611893E-2"/>
          <c:y val="0.16960464542222775"/>
          <c:w val="0.90393896323696776"/>
          <c:h val="0.70448623686979939"/>
        </c:manualLayout>
      </c:layout>
      <c:lineChart>
        <c:grouping val="standard"/>
        <c:varyColors val="0"/>
        <c:ser>
          <c:idx val="0"/>
          <c:order val="0"/>
          <c:tx>
            <c:strRef>
              <c:f>'HIV graphs'!$B$55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rgbClr val="1C629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C6294">
                  <a:lumMod val="60000"/>
                  <a:lumOff val="40000"/>
                </a:srgbClr>
              </a:solidFill>
              <a:ln w="9525">
                <a:solidFill>
                  <a:srgbClr val="1C6294">
                    <a:lumMod val="60000"/>
                    <a:lumOff val="40000"/>
                  </a:srgbClr>
                </a:solidFill>
              </a:ln>
              <a:effectLst/>
            </c:spPr>
          </c:marker>
          <c:cat>
            <c:strRef>
              <c:f>'HIV graphs'!$A$56:$A$72</c:f>
              <c:strCache>
                <c:ptCount val="17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  <c:pt idx="13">
                  <c:v>2013-15</c:v>
                </c:pt>
                <c:pt idx="14">
                  <c:v>2014-16</c:v>
                </c:pt>
                <c:pt idx="15">
                  <c:v>2015-17</c:v>
                </c:pt>
                <c:pt idx="16">
                  <c:v>2016-18</c:v>
                </c:pt>
              </c:strCache>
            </c:strRef>
          </c:cat>
          <c:val>
            <c:numRef>
              <c:f>'HIV graphs'!$B$56:$B$72</c:f>
              <c:numCache>
                <c:formatCode>General</c:formatCode>
                <c:ptCount val="17"/>
                <c:pt idx="0">
                  <c:v>23.1</c:v>
                </c:pt>
                <c:pt idx="1">
                  <c:v>19.5</c:v>
                </c:pt>
                <c:pt idx="2">
                  <c:v>19.399999999999999</c:v>
                </c:pt>
                <c:pt idx="3">
                  <c:v>21</c:v>
                </c:pt>
                <c:pt idx="4">
                  <c:v>22.7</c:v>
                </c:pt>
                <c:pt idx="5">
                  <c:v>17.399999999999999</c:v>
                </c:pt>
                <c:pt idx="6">
                  <c:v>17.3</c:v>
                </c:pt>
                <c:pt idx="7">
                  <c:v>13.8</c:v>
                </c:pt>
                <c:pt idx="8">
                  <c:v>15.5</c:v>
                </c:pt>
                <c:pt idx="9">
                  <c:v>10.4</c:v>
                </c:pt>
                <c:pt idx="10">
                  <c:v>10.4</c:v>
                </c:pt>
                <c:pt idx="11">
                  <c:v>12.1</c:v>
                </c:pt>
                <c:pt idx="12">
                  <c:v>15.5</c:v>
                </c:pt>
                <c:pt idx="13">
                  <c:v>17.3</c:v>
                </c:pt>
                <c:pt idx="14">
                  <c:v>12.1</c:v>
                </c:pt>
                <c:pt idx="15">
                  <c:v>10.4</c:v>
                </c:pt>
                <c:pt idx="16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4-400B-95B4-11B04604F58C}"/>
            </c:ext>
          </c:extLst>
        </c:ser>
        <c:ser>
          <c:idx val="1"/>
          <c:order val="1"/>
          <c:tx>
            <c:strRef>
              <c:f>'HIV graphs'!$C$55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rgbClr val="1C6294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003399"/>
              </a:solidFill>
              <a:ln w="9525">
                <a:solidFill>
                  <a:srgbClr val="003399"/>
                </a:solidFill>
              </a:ln>
              <a:effectLst/>
            </c:spPr>
          </c:marker>
          <c:cat>
            <c:strRef>
              <c:f>'HIV graphs'!$A$56:$A$72</c:f>
              <c:strCache>
                <c:ptCount val="17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  <c:pt idx="13">
                  <c:v>2013-15</c:v>
                </c:pt>
                <c:pt idx="14">
                  <c:v>2014-16</c:v>
                </c:pt>
                <c:pt idx="15">
                  <c:v>2015-17</c:v>
                </c:pt>
                <c:pt idx="16">
                  <c:v>2016-18</c:v>
                </c:pt>
              </c:strCache>
            </c:strRef>
          </c:cat>
          <c:val>
            <c:numRef>
              <c:f>'HIV graphs'!$C$56:$C$72</c:f>
              <c:numCache>
                <c:formatCode>General</c:formatCode>
                <c:ptCount val="17"/>
                <c:pt idx="0">
                  <c:v>47.5</c:v>
                </c:pt>
                <c:pt idx="1">
                  <c:v>44.8</c:v>
                </c:pt>
                <c:pt idx="2">
                  <c:v>41.6</c:v>
                </c:pt>
                <c:pt idx="3">
                  <c:v>37.6</c:v>
                </c:pt>
                <c:pt idx="4">
                  <c:v>34.200000000000003</c:v>
                </c:pt>
                <c:pt idx="5">
                  <c:v>33.200000000000003</c:v>
                </c:pt>
                <c:pt idx="6">
                  <c:v>32.9</c:v>
                </c:pt>
                <c:pt idx="7">
                  <c:v>31.8</c:v>
                </c:pt>
                <c:pt idx="8">
                  <c:v>28.4</c:v>
                </c:pt>
                <c:pt idx="9">
                  <c:v>25.8</c:v>
                </c:pt>
                <c:pt idx="10">
                  <c:v>24.4</c:v>
                </c:pt>
                <c:pt idx="11">
                  <c:v>23.6</c:v>
                </c:pt>
                <c:pt idx="12">
                  <c:v>23.2</c:v>
                </c:pt>
                <c:pt idx="13">
                  <c:v>23.2</c:v>
                </c:pt>
                <c:pt idx="14">
                  <c:v>23.6</c:v>
                </c:pt>
                <c:pt idx="15">
                  <c:v>23.8</c:v>
                </c:pt>
                <c:pt idx="16">
                  <c:v>23.4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B4-400B-95B4-11B04604F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579439"/>
        <c:axId val="2075770415"/>
      </c:lineChart>
      <c:catAx>
        <c:axId val="207557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770415"/>
        <c:crosses val="autoZero"/>
        <c:auto val="1"/>
        <c:lblAlgn val="ctr"/>
        <c:lblOffset val="100"/>
        <c:noMultiLvlLbl val="0"/>
      </c:catAx>
      <c:valAx>
        <c:axId val="207577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Case 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57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37569337689254"/>
          <c:y val="3.7545586812170129E-2"/>
          <c:w val="0.3293792879962833"/>
          <c:h val="6.3682076869104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1625344352617"/>
          <c:y val="0.10866091403004155"/>
          <c:w val="0.62878787878787867"/>
          <c:h val="0.875359539789069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F8-4697-8BE3-05268BA3DC3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F8-4697-8BE3-05268BA3DC3F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F8-4697-8BE3-05268BA3DC3F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F8-4697-8BE3-05268BA3DC3F}"/>
              </c:ext>
            </c:extLst>
          </c:dPt>
          <c:dLbls>
            <c:dLbl>
              <c:idx val="0"/>
              <c:layout>
                <c:manualLayout>
                  <c:x val="0.25182944188611178"/>
                  <c:y val="3.37777960640836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8-4697-8BE3-05268BA3DC3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5F8-4697-8BE3-05268BA3DC3F}"/>
                </c:ext>
              </c:extLst>
            </c:dLbl>
            <c:dLbl>
              <c:idx val="3"/>
              <c:layout>
                <c:manualLayout>
                  <c:x val="-0.28310326524336221"/>
                  <c:y val="2.961115577189662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F8-4697-8BE3-05268BA3D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 NH Male</c:v>
                </c:pt>
                <c:pt idx="1">
                  <c:v>Black NH Male</c:v>
                </c:pt>
                <c:pt idx="2">
                  <c:v>Black NH Female</c:v>
                </c:pt>
                <c:pt idx="3">
                  <c:v>Hispanic Male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4.6511627906976744E-2</c:v>
                </c:pt>
                <c:pt idx="1">
                  <c:v>0.41860465116279072</c:v>
                </c:pt>
                <c:pt idx="2">
                  <c:v>0.51162790697674421</c:v>
                </c:pt>
                <c:pt idx="3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F8-4697-8BE3-05268BA3DC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286354015320468E-2"/>
          <c:y val="0.14760542374203109"/>
          <c:w val="0.87912361766547376"/>
          <c:h val="0.75899444900331958"/>
        </c:manualLayout>
      </c:layout>
      <c:lineChart>
        <c:grouping val="standard"/>
        <c:varyColors val="0"/>
        <c:ser>
          <c:idx val="0"/>
          <c:order val="0"/>
          <c:tx>
            <c:strRef>
              <c:f>'HIV graphs'!$B$2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rgbClr val="1C629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'HIV graphs'!$A$3:$A$21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'HIV graphs'!$B$3:$B$21</c:f>
              <c:numCache>
                <c:formatCode>General</c:formatCode>
                <c:ptCount val="19"/>
                <c:pt idx="0">
                  <c:v>21.3</c:v>
                </c:pt>
                <c:pt idx="1">
                  <c:v>16</c:v>
                </c:pt>
                <c:pt idx="2">
                  <c:v>10.7</c:v>
                </c:pt>
                <c:pt idx="3">
                  <c:v>21.1</c:v>
                </c:pt>
                <c:pt idx="4">
                  <c:v>5.2</c:v>
                </c:pt>
                <c:pt idx="5">
                  <c:v>0</c:v>
                </c:pt>
                <c:pt idx="6">
                  <c:v>31.3</c:v>
                </c:pt>
                <c:pt idx="7">
                  <c:v>20.8</c:v>
                </c:pt>
                <c:pt idx="8">
                  <c:v>20.7</c:v>
                </c:pt>
                <c:pt idx="9">
                  <c:v>10.3</c:v>
                </c:pt>
                <c:pt idx="10">
                  <c:v>10.4</c:v>
                </c:pt>
                <c:pt idx="11">
                  <c:v>0</c:v>
                </c:pt>
                <c:pt idx="12">
                  <c:v>10.4</c:v>
                </c:pt>
                <c:pt idx="13">
                  <c:v>15.5</c:v>
                </c:pt>
                <c:pt idx="14">
                  <c:v>10.4</c:v>
                </c:pt>
                <c:pt idx="15">
                  <c:v>5.2</c:v>
                </c:pt>
                <c:pt idx="16">
                  <c:v>5.2</c:v>
                </c:pt>
                <c:pt idx="17">
                  <c:v>5.2</c:v>
                </c:pt>
                <c:pt idx="18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29-42D6-ADA7-1A3B48CB63BF}"/>
            </c:ext>
          </c:extLst>
        </c:ser>
        <c:ser>
          <c:idx val="1"/>
          <c:order val="1"/>
          <c:tx>
            <c:strRef>
              <c:f>'HIV graphs'!$C$2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rgbClr val="1C6294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numRef>
              <c:f>'HIV graphs'!$A$3:$A$21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'HIV graphs'!$C$3:$C$21</c:f>
              <c:numCache>
                <c:formatCode>General</c:formatCode>
                <c:ptCount val="19"/>
                <c:pt idx="0">
                  <c:v>28.8</c:v>
                </c:pt>
                <c:pt idx="1">
                  <c:v>27.6</c:v>
                </c:pt>
                <c:pt idx="2">
                  <c:v>25.5</c:v>
                </c:pt>
                <c:pt idx="3">
                  <c:v>26.5</c:v>
                </c:pt>
                <c:pt idx="4">
                  <c:v>29.2</c:v>
                </c:pt>
                <c:pt idx="5">
                  <c:v>24.8</c:v>
                </c:pt>
                <c:pt idx="6">
                  <c:v>23.1</c:v>
                </c:pt>
                <c:pt idx="7">
                  <c:v>21.7</c:v>
                </c:pt>
                <c:pt idx="8">
                  <c:v>22.3</c:v>
                </c:pt>
                <c:pt idx="9">
                  <c:v>20.6</c:v>
                </c:pt>
                <c:pt idx="10">
                  <c:v>16.8</c:v>
                </c:pt>
                <c:pt idx="11">
                  <c:v>15.9</c:v>
                </c:pt>
                <c:pt idx="12">
                  <c:v>14.9</c:v>
                </c:pt>
                <c:pt idx="13">
                  <c:v>14.9</c:v>
                </c:pt>
                <c:pt idx="14">
                  <c:v>11.1</c:v>
                </c:pt>
                <c:pt idx="15">
                  <c:v>10.7</c:v>
                </c:pt>
                <c:pt idx="16">
                  <c:v>10.5</c:v>
                </c:pt>
                <c:pt idx="17">
                  <c:v>9.9</c:v>
                </c:pt>
                <c:pt idx="18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29-42D6-ADA7-1A3B48CB6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133792"/>
        <c:axId val="1453652256"/>
      </c:lineChart>
      <c:catAx>
        <c:axId val="14581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2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652256"/>
        <c:crosses val="autoZero"/>
        <c:auto val="1"/>
        <c:lblAlgn val="ctr"/>
        <c:lblOffset val="100"/>
        <c:noMultiLvlLbl val="0"/>
      </c:catAx>
      <c:valAx>
        <c:axId val="145365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Case</a:t>
                </a:r>
                <a:r>
                  <a:rPr lang="en-US" sz="1100" b="1" baseline="0"/>
                  <a:t> Rates</a:t>
                </a:r>
                <a:endParaRPr lang="en-US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13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35030243775935"/>
          <c:y val="2.7778688568172512E-2"/>
          <c:w val="0.34866498675585339"/>
          <c:h val="7.1942237341556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7F7F7F"/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60799086305131"/>
          <c:y val="0.18024192628095401"/>
          <c:w val="0.8765587009173661"/>
          <c:h val="0.66929778088335101"/>
        </c:manualLayout>
      </c:layout>
      <c:lineChart>
        <c:grouping val="standard"/>
        <c:varyColors val="0"/>
        <c:ser>
          <c:idx val="0"/>
          <c:order val="0"/>
          <c:tx>
            <c:strRef>
              <c:f>'Chlamydia graphs'!$B$2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rgbClr val="1C629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3399FF"/>
              </a:solidFill>
              <a:ln w="9525">
                <a:solidFill>
                  <a:srgbClr val="3399FF"/>
                </a:solidFill>
              </a:ln>
              <a:effectLst/>
            </c:spPr>
          </c:marker>
          <c:cat>
            <c:numRef>
              <c:f>'Chlamydia graphs'!$A$3:$A$15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'Chlamydia graphs'!$B$3:$B$15</c:f>
              <c:numCache>
                <c:formatCode>General</c:formatCode>
                <c:ptCount val="13"/>
                <c:pt idx="0">
                  <c:v>234.9</c:v>
                </c:pt>
                <c:pt idx="1">
                  <c:v>546</c:v>
                </c:pt>
                <c:pt idx="2">
                  <c:v>625.6</c:v>
                </c:pt>
                <c:pt idx="3">
                  <c:v>671.1</c:v>
                </c:pt>
                <c:pt idx="4">
                  <c:v>614.4</c:v>
                </c:pt>
                <c:pt idx="5">
                  <c:v>503</c:v>
                </c:pt>
                <c:pt idx="6">
                  <c:v>493.4</c:v>
                </c:pt>
                <c:pt idx="7">
                  <c:v>469.1</c:v>
                </c:pt>
                <c:pt idx="8">
                  <c:v>508.7</c:v>
                </c:pt>
                <c:pt idx="9">
                  <c:v>390.6</c:v>
                </c:pt>
                <c:pt idx="10">
                  <c:v>332.4</c:v>
                </c:pt>
                <c:pt idx="11">
                  <c:v>425</c:v>
                </c:pt>
                <c:pt idx="12">
                  <c:v>473.7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74-4873-8704-1E7571A0816F}"/>
            </c:ext>
          </c:extLst>
        </c:ser>
        <c:ser>
          <c:idx val="1"/>
          <c:order val="1"/>
          <c:tx>
            <c:strRef>
              <c:f>'Chlamydia graphs'!$C$2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rgbClr val="003399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003399"/>
              </a:solidFill>
              <a:ln w="9525">
                <a:solidFill>
                  <a:srgbClr val="003399"/>
                </a:solidFill>
              </a:ln>
              <a:effectLst/>
            </c:spPr>
          </c:marker>
          <c:cat>
            <c:numRef>
              <c:f>'Chlamydia graphs'!$A$3:$A$15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'Chlamydia graphs'!$C$3:$C$15</c:f>
              <c:numCache>
                <c:formatCode>General</c:formatCode>
                <c:ptCount val="13"/>
                <c:pt idx="0">
                  <c:v>274.2</c:v>
                </c:pt>
                <c:pt idx="1">
                  <c:v>312.5</c:v>
                </c:pt>
                <c:pt idx="2">
                  <c:v>379.4</c:v>
                </c:pt>
                <c:pt idx="3">
                  <c:v>389.7</c:v>
                </c:pt>
                <c:pt idx="4">
                  <c:v>397.2</c:v>
                </c:pt>
                <c:pt idx="5">
                  <c:v>401.5</c:v>
                </c:pt>
                <c:pt idx="6">
                  <c:v>407.3</c:v>
                </c:pt>
                <c:pt idx="7">
                  <c:v>418.3</c:v>
                </c:pt>
                <c:pt idx="8">
                  <c:v>424.6</c:v>
                </c:pt>
                <c:pt idx="9">
                  <c:v>455.5</c:v>
                </c:pt>
                <c:pt idx="10">
                  <c:v>468.2</c:v>
                </c:pt>
                <c:pt idx="11">
                  <c:v>486.8</c:v>
                </c:pt>
                <c:pt idx="12">
                  <c:v>499.9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74-4873-8704-1E7571A08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18575"/>
        <c:axId val="362931279"/>
      </c:lineChart>
      <c:catAx>
        <c:axId val="36761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6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931279"/>
        <c:crosses val="autoZero"/>
        <c:auto val="1"/>
        <c:lblAlgn val="ctr"/>
        <c:lblOffset val="100"/>
        <c:noMultiLvlLbl val="0"/>
      </c:catAx>
      <c:valAx>
        <c:axId val="362931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Case Rates</a:t>
                </a:r>
              </a:p>
            </c:rich>
          </c:tx>
          <c:layout>
            <c:manualLayout>
              <c:xMode val="edge"/>
              <c:yMode val="edge"/>
              <c:x val="0"/>
              <c:y val="0.75851099721610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1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34447218665262"/>
          <c:y val="5.9310514582550163E-2"/>
          <c:w val="0.3268061023622047"/>
          <c:h val="6.1256092988376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87361906196951"/>
          <c:y val="0.12950507403349851"/>
          <c:w val="0.84139674721736579"/>
          <c:h val="0.72107770187152387"/>
        </c:manualLayout>
      </c:layout>
      <c:lineChart>
        <c:grouping val="standard"/>
        <c:varyColors val="0"/>
        <c:ser>
          <c:idx val="0"/>
          <c:order val="0"/>
          <c:tx>
            <c:strRef>
              <c:f>'Chlamydia graphs'!$Q$2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rgbClr val="1C629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C6294">
                  <a:lumMod val="60000"/>
                  <a:lumOff val="40000"/>
                </a:srgbClr>
              </a:solidFill>
              <a:ln w="9525">
                <a:solidFill>
                  <a:srgbClr val="1C6294">
                    <a:lumMod val="60000"/>
                    <a:lumOff val="40000"/>
                  </a:srgbClr>
                </a:solidFill>
              </a:ln>
              <a:effectLst/>
            </c:spPr>
          </c:marker>
          <c:cat>
            <c:numRef>
              <c:f>'Chlamydia graphs'!$P$3:$P$15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'Chlamydia graphs'!$Q$3:$Q$15</c:f>
              <c:numCache>
                <c:formatCode>#,##0.00</c:formatCode>
                <c:ptCount val="13"/>
                <c:pt idx="0">
                  <c:v>2298.9</c:v>
                </c:pt>
                <c:pt idx="1">
                  <c:v>6756.8</c:v>
                </c:pt>
                <c:pt idx="2">
                  <c:v>7834.1</c:v>
                </c:pt>
                <c:pt idx="3">
                  <c:v>7189.5</c:v>
                </c:pt>
                <c:pt idx="4">
                  <c:v>4462.8</c:v>
                </c:pt>
                <c:pt idx="5">
                  <c:v>2891.2</c:v>
                </c:pt>
                <c:pt idx="6">
                  <c:v>2912.6</c:v>
                </c:pt>
                <c:pt idx="7">
                  <c:v>2691.5</c:v>
                </c:pt>
                <c:pt idx="8">
                  <c:v>3805.5</c:v>
                </c:pt>
                <c:pt idx="9">
                  <c:v>3325.9</c:v>
                </c:pt>
                <c:pt idx="10">
                  <c:v>3171.2</c:v>
                </c:pt>
                <c:pt idx="11">
                  <c:v>4430.3999999999996</c:v>
                </c:pt>
                <c:pt idx="12">
                  <c:v>5215.3999999999996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A0-416E-8F85-6A1BFC19720F}"/>
            </c:ext>
          </c:extLst>
        </c:ser>
        <c:ser>
          <c:idx val="1"/>
          <c:order val="1"/>
          <c:tx>
            <c:strRef>
              <c:f>'Chlamydia graphs'!$R$2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rgbClr val="003399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003399"/>
              </a:solidFill>
              <a:ln w="9525">
                <a:solidFill>
                  <a:srgbClr val="003399"/>
                </a:solidFill>
              </a:ln>
              <a:effectLst/>
            </c:spPr>
          </c:marker>
          <c:cat>
            <c:numRef>
              <c:f>'Chlamydia graphs'!$P$3:$P$15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'Chlamydia graphs'!$R$3:$R$15</c:f>
              <c:numCache>
                <c:formatCode>General</c:formatCode>
                <c:ptCount val="13"/>
                <c:pt idx="0">
                  <c:v>2592.5</c:v>
                </c:pt>
                <c:pt idx="1">
                  <c:v>2736.9</c:v>
                </c:pt>
                <c:pt idx="2">
                  <c:v>3309.1</c:v>
                </c:pt>
                <c:pt idx="3">
                  <c:v>3356.5</c:v>
                </c:pt>
                <c:pt idx="4">
                  <c:v>3285.7</c:v>
                </c:pt>
                <c:pt idx="5">
                  <c:v>3187.8</c:v>
                </c:pt>
                <c:pt idx="6">
                  <c:v>3141.2</c:v>
                </c:pt>
                <c:pt idx="7">
                  <c:v>2978</c:v>
                </c:pt>
                <c:pt idx="8">
                  <c:v>2875.6</c:v>
                </c:pt>
                <c:pt idx="9">
                  <c:v>3102.7</c:v>
                </c:pt>
                <c:pt idx="10">
                  <c:v>3175.7</c:v>
                </c:pt>
                <c:pt idx="11">
                  <c:v>3380.1</c:v>
                </c:pt>
                <c:pt idx="12">
                  <c:v>6304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A0-416E-8F85-6A1BFC197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441775"/>
        <c:axId val="507643087"/>
      </c:lineChart>
      <c:catAx>
        <c:axId val="36044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43087"/>
        <c:crosses val="autoZero"/>
        <c:auto val="1"/>
        <c:lblAlgn val="ctr"/>
        <c:lblOffset val="100"/>
        <c:noMultiLvlLbl val="0"/>
      </c:catAx>
      <c:valAx>
        <c:axId val="507643087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/>
                  <a:t>Case Rates</a:t>
                </a:r>
              </a:p>
            </c:rich>
          </c:tx>
          <c:layout>
            <c:manualLayout>
              <c:xMode val="edge"/>
              <c:yMode val="edge"/>
              <c:x val="4.5766041492922036E-4"/>
              <c:y val="0.73027656058749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4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08863206280697"/>
          <c:y val="4.2906783502039594E-2"/>
          <c:w val="0.32623965460961446"/>
          <c:h val="5.92800756485901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33561656977943"/>
          <c:y val="0.15421090629269052"/>
          <c:w val="0.84815712902524498"/>
          <c:h val="0.74814561033391536"/>
        </c:manualLayout>
      </c:layout>
      <c:lineChart>
        <c:grouping val="standard"/>
        <c:varyColors val="0"/>
        <c:ser>
          <c:idx val="0"/>
          <c:order val="0"/>
          <c:tx>
            <c:strRef>
              <c:f>'Gonorrhea graphs'!$B$3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rgbClr val="1C629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C6294">
                  <a:lumMod val="60000"/>
                  <a:lumOff val="40000"/>
                </a:srgbClr>
              </a:solidFill>
              <a:ln w="9525">
                <a:solidFill>
                  <a:srgbClr val="1C6294">
                    <a:lumMod val="60000"/>
                    <a:lumOff val="40000"/>
                  </a:srgbClr>
                </a:solidFill>
              </a:ln>
              <a:effectLst/>
            </c:spPr>
          </c:marker>
          <c:cat>
            <c:numRef>
              <c:f>'Gonorrhea graphs'!$A$4:$A$16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'Gonorrhea graphs'!$B$4:$B$16</c:f>
              <c:numCache>
                <c:formatCode>General</c:formatCode>
                <c:ptCount val="13"/>
                <c:pt idx="0">
                  <c:v>88.7</c:v>
                </c:pt>
                <c:pt idx="1">
                  <c:v>192.4</c:v>
                </c:pt>
                <c:pt idx="2">
                  <c:v>129.30000000000001</c:v>
                </c:pt>
                <c:pt idx="3">
                  <c:v>160</c:v>
                </c:pt>
                <c:pt idx="4">
                  <c:v>260.3</c:v>
                </c:pt>
                <c:pt idx="5">
                  <c:v>93.3</c:v>
                </c:pt>
                <c:pt idx="6">
                  <c:v>166.2</c:v>
                </c:pt>
                <c:pt idx="7">
                  <c:v>51.5</c:v>
                </c:pt>
                <c:pt idx="8">
                  <c:v>41.5</c:v>
                </c:pt>
                <c:pt idx="9">
                  <c:v>119.8</c:v>
                </c:pt>
                <c:pt idx="10">
                  <c:v>129.9</c:v>
                </c:pt>
                <c:pt idx="11">
                  <c:v>155.5</c:v>
                </c:pt>
                <c:pt idx="12">
                  <c:v>231.7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A7-40E0-BB0C-BB75CCE08A6A}"/>
            </c:ext>
          </c:extLst>
        </c:ser>
        <c:ser>
          <c:idx val="1"/>
          <c:order val="1"/>
          <c:tx>
            <c:strRef>
              <c:f>'Gonorrhea graphs'!$C$3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rgbClr val="003399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003399"/>
              </a:solidFill>
              <a:ln w="9525">
                <a:solidFill>
                  <a:srgbClr val="003399"/>
                </a:solidFill>
              </a:ln>
              <a:effectLst/>
            </c:spPr>
          </c:marker>
          <c:cat>
            <c:numRef>
              <c:f>'Gonorrhea graphs'!$A$4:$A$16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'Gonorrhea graphs'!$C$4:$C$16</c:f>
              <c:numCache>
                <c:formatCode>General</c:formatCode>
                <c:ptCount val="13"/>
                <c:pt idx="0">
                  <c:v>134.6</c:v>
                </c:pt>
                <c:pt idx="1">
                  <c:v>126.5</c:v>
                </c:pt>
                <c:pt idx="2">
                  <c:v>124.7</c:v>
                </c:pt>
                <c:pt idx="3">
                  <c:v>111.6</c:v>
                </c:pt>
                <c:pt idx="4">
                  <c:v>107.2</c:v>
                </c:pt>
                <c:pt idx="5">
                  <c:v>104</c:v>
                </c:pt>
                <c:pt idx="6">
                  <c:v>102.3</c:v>
                </c:pt>
                <c:pt idx="7">
                  <c:v>108.8</c:v>
                </c:pt>
                <c:pt idx="8">
                  <c:v>105.2</c:v>
                </c:pt>
                <c:pt idx="9">
                  <c:v>121.6</c:v>
                </c:pt>
                <c:pt idx="10">
                  <c:v>139.19999999999999</c:v>
                </c:pt>
                <c:pt idx="11">
                  <c:v>154.30000000000001</c:v>
                </c:pt>
                <c:pt idx="12">
                  <c:v>155.80000000000001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A7-40E0-BB0C-BB75CCE08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572367"/>
        <c:axId val="2074176319"/>
      </c:lineChart>
      <c:catAx>
        <c:axId val="207557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6000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176319"/>
        <c:crosses val="autoZero"/>
        <c:auto val="1"/>
        <c:lblAlgn val="ctr"/>
        <c:lblOffset val="100"/>
        <c:noMultiLvlLbl val="0"/>
      </c:catAx>
      <c:valAx>
        <c:axId val="207417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/>
                  <a:t>Case Rates</a:t>
                </a:r>
              </a:p>
            </c:rich>
          </c:tx>
          <c:layout>
            <c:manualLayout>
              <c:xMode val="edge"/>
              <c:yMode val="edge"/>
              <c:x val="0"/>
              <c:y val="0.671750424820924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572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0536107009836"/>
          <c:y val="3.6939727472375443E-2"/>
          <c:w val="0.33140894395605636"/>
          <c:h val="6.1845093882495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842055504744448E-2"/>
          <c:y val="0.19571311139328224"/>
          <c:w val="0.88053935337465294"/>
          <c:h val="0.69869083067417015"/>
        </c:manualLayout>
      </c:layout>
      <c:lineChart>
        <c:grouping val="standard"/>
        <c:varyColors val="0"/>
        <c:ser>
          <c:idx val="0"/>
          <c:order val="0"/>
          <c:tx>
            <c:strRef>
              <c:f>'Gonorrhea graphs'!$Q$4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rgbClr val="1C629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C6294">
                  <a:lumMod val="60000"/>
                  <a:lumOff val="40000"/>
                </a:srgbClr>
              </a:solidFill>
              <a:ln w="9525">
                <a:solidFill>
                  <a:srgbClr val="1C6294">
                    <a:lumMod val="60000"/>
                    <a:lumOff val="40000"/>
                  </a:srgbClr>
                </a:solidFill>
              </a:ln>
              <a:effectLst/>
            </c:spPr>
          </c:marker>
          <c:cat>
            <c:numRef>
              <c:f>'Gonorrhea graphs'!$P$5:$P$17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'Gonorrhea graphs'!$Q$5:$Q$17</c:f>
              <c:numCache>
                <c:formatCode>#,##0.00</c:formatCode>
                <c:ptCount val="13"/>
                <c:pt idx="0" formatCode="General">
                  <c:v>287.39999999999998</c:v>
                </c:pt>
                <c:pt idx="1">
                  <c:v>1952</c:v>
                </c:pt>
                <c:pt idx="2">
                  <c:v>1382.5</c:v>
                </c:pt>
                <c:pt idx="3">
                  <c:v>1307.2</c:v>
                </c:pt>
                <c:pt idx="4">
                  <c:v>1983.5</c:v>
                </c:pt>
                <c:pt idx="5" formatCode="General">
                  <c:v>850.3</c:v>
                </c:pt>
                <c:pt idx="6" formatCode="General">
                  <c:v>388.3</c:v>
                </c:pt>
                <c:pt idx="7" formatCode="General">
                  <c:v>0</c:v>
                </c:pt>
                <c:pt idx="8" formatCode="General">
                  <c:v>422.8</c:v>
                </c:pt>
                <c:pt idx="9" formatCode="General">
                  <c:v>886.9</c:v>
                </c:pt>
                <c:pt idx="10" formatCode="General">
                  <c:v>634.20000000000005</c:v>
                </c:pt>
                <c:pt idx="11" formatCode="General">
                  <c:v>421.9</c:v>
                </c:pt>
                <c:pt idx="12" formatCode="General">
                  <c:v>1309.2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BA-4278-9534-C664D15DD845}"/>
            </c:ext>
          </c:extLst>
        </c:ser>
        <c:ser>
          <c:idx val="1"/>
          <c:order val="1"/>
          <c:tx>
            <c:strRef>
              <c:f>'Gonorrhea graphs'!$R$4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rgbClr val="003399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003399"/>
              </a:solidFill>
              <a:ln w="9525">
                <a:solidFill>
                  <a:srgbClr val="003399"/>
                </a:solidFill>
              </a:ln>
              <a:effectLst/>
            </c:spPr>
          </c:marker>
          <c:cat>
            <c:numRef>
              <c:f>'Gonorrhea graphs'!$P$5:$P$17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'Gonorrhea graphs'!$R$5:$R$17</c:f>
              <c:numCache>
                <c:formatCode>General</c:formatCode>
                <c:ptCount val="13"/>
                <c:pt idx="0">
                  <c:v>806.4</c:v>
                </c:pt>
                <c:pt idx="1">
                  <c:v>719.5</c:v>
                </c:pt>
                <c:pt idx="2">
                  <c:v>769</c:v>
                </c:pt>
                <c:pt idx="3">
                  <c:v>682.6</c:v>
                </c:pt>
                <c:pt idx="4">
                  <c:v>628.5</c:v>
                </c:pt>
                <c:pt idx="5">
                  <c:v>563.6</c:v>
                </c:pt>
                <c:pt idx="6">
                  <c:v>486.2</c:v>
                </c:pt>
                <c:pt idx="7">
                  <c:v>456.8</c:v>
                </c:pt>
                <c:pt idx="8">
                  <c:v>394.8</c:v>
                </c:pt>
                <c:pt idx="9">
                  <c:v>426.9</c:v>
                </c:pt>
                <c:pt idx="10">
                  <c:v>496.8</c:v>
                </c:pt>
                <c:pt idx="11">
                  <c:v>546.20000000000005</c:v>
                </c:pt>
                <c:pt idx="12">
                  <c:v>422.8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BA-4278-9534-C664D15DD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3600591"/>
        <c:axId val="2075769551"/>
      </c:lineChart>
      <c:catAx>
        <c:axId val="206360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2000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769551"/>
        <c:crosses val="autoZero"/>
        <c:auto val="1"/>
        <c:lblAlgn val="ctr"/>
        <c:lblOffset val="100"/>
        <c:noMultiLvlLbl val="0"/>
      </c:catAx>
      <c:valAx>
        <c:axId val="207576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/>
                  <a:t>Case Rates</a:t>
                </a:r>
              </a:p>
            </c:rich>
          </c:tx>
          <c:layout>
            <c:manualLayout>
              <c:xMode val="edge"/>
              <c:yMode val="edge"/>
              <c:x val="6.5745547734916776E-3"/>
              <c:y val="0.70001859555068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60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46300073582596"/>
          <c:y val="5.2775658356320913E-2"/>
          <c:w val="0.32880395315367655"/>
          <c:h val="6.0821637516889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F164A-ED95-400F-A47B-A1A6E9A9F0D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B10E-610C-4CB4-8CA2-EDE3462E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562CF-55B7-4D3E-8525-F9D07461E0B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7E9D5-0703-461E-BA24-C0312C04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0" y="464024"/>
            <a:ext cx="12242042" cy="6114197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-13648" y="3220868"/>
            <a:ext cx="12242043" cy="2593073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3407146"/>
            <a:ext cx="9966960" cy="16427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303604"/>
            <a:ext cx="8767860" cy="56452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42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17096"/>
            <a:ext cx="10519125" cy="9625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604212"/>
            <a:ext cx="11369842" cy="4299284"/>
          </a:xfrm>
        </p:spPr>
        <p:txBody>
          <a:bodyPr/>
          <a:lstStyle>
            <a:lvl1pPr marL="336550" indent="-290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2800"/>
            </a:lvl1pPr>
            <a:lvl2pPr marL="57785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/>
            </a:lvl2pPr>
            <a:lvl3pPr marL="85090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/>
            </a:lvl3pPr>
            <a:lvl4pPr marL="109061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/>
            </a:lvl4pPr>
            <a:lvl5pPr marL="1379538" indent="-282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2295" y="112522"/>
            <a:ext cx="1059062" cy="1315003"/>
            <a:chOff x="263236" y="3491345"/>
            <a:chExt cx="1662545" cy="2064328"/>
          </a:xfrm>
        </p:grpSpPr>
        <p:sp>
          <p:nvSpPr>
            <p:cNvPr id="13" name="Rectangle 12"/>
            <p:cNvSpPr/>
            <p:nvPr/>
          </p:nvSpPr>
          <p:spPr>
            <a:xfrm>
              <a:off x="263236" y="3491345"/>
              <a:ext cx="1662545" cy="2064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71" y="3593957"/>
              <a:ext cx="1438275" cy="19145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4" y="112295"/>
            <a:ext cx="1076423" cy="1377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A58EFA-9DCC-451A-9398-28B319C3B931}"/>
              </a:ext>
            </a:extLst>
          </p:cNvPr>
          <p:cNvSpPr/>
          <p:nvPr userDrawn="1"/>
        </p:nvSpPr>
        <p:spPr>
          <a:xfrm>
            <a:off x="11758863" y="6436042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E38E5AF-355D-4501-A97F-FCA807DAE024}" type="slidenum">
              <a:rPr lang="en-US" sz="1050" smtClean="0">
                <a:solidFill>
                  <a:schemeClr val="tx1"/>
                </a:solidFill>
              </a:rPr>
              <a:pPr/>
              <a:t>‹#›</a:t>
            </a:fld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7" y="256674"/>
            <a:ext cx="11693959" cy="6348321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40631" y="1807048"/>
            <a:ext cx="11678653" cy="2283689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737" y="2101279"/>
            <a:ext cx="10840452" cy="135636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1988" y="3576638"/>
            <a:ext cx="10839450" cy="770773"/>
          </a:xfrm>
        </p:spPr>
        <p:txBody>
          <a:bodyPr>
            <a:normAutofit/>
          </a:bodyPr>
          <a:lstStyle>
            <a:lvl1pPr marL="4572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20689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6EF8C-3D3D-449E-88C6-3FCEDAC07EFB}"/>
              </a:ext>
            </a:extLst>
          </p:cNvPr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E77899-CC25-47E0-8DEF-64368572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C8070-A65B-421F-AEF3-9B6AD4C2625B}"/>
              </a:ext>
            </a:extLst>
          </p:cNvPr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2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38E5AF-355D-4501-A97F-FCA807DAE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26" r:id="rId3"/>
    <p:sldLayoutId id="2147483817" r:id="rId4"/>
    <p:sldLayoutId id="214748381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74" y="1867354"/>
            <a:ext cx="10840452" cy="1356360"/>
          </a:xfrm>
        </p:spPr>
        <p:txBody>
          <a:bodyPr/>
          <a:lstStyle/>
          <a:p>
            <a:r>
              <a:rPr lang="en-US" dirty="0"/>
              <a:t>MORTALITY DATA &amp; </a:t>
            </a:r>
            <a:br>
              <a:rPr lang="en-US" dirty="0"/>
            </a:br>
            <a:r>
              <a:rPr lang="en-US" dirty="0"/>
              <a:t>Infectious &amp; Reportable Disease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3223714"/>
            <a:ext cx="10839450" cy="465973"/>
          </a:xfrm>
        </p:spPr>
        <p:txBody>
          <a:bodyPr/>
          <a:lstStyle/>
          <a:p>
            <a:r>
              <a:rPr lang="en-US" dirty="0"/>
              <a:t>Data Source:  DOH Florida CHARTS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94701" y="3179821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915B9F-300A-48DA-913E-E400ED8E0A65}"/>
              </a:ext>
            </a:extLst>
          </p:cNvPr>
          <p:cNvSpPr txBox="1"/>
          <p:nvPr/>
        </p:nvSpPr>
        <p:spPr>
          <a:xfrm>
            <a:off x="552893" y="5879017"/>
            <a:ext cx="1064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developed by:  Pam Beck, Operations Manager, Department of Health-Madison</a:t>
            </a:r>
          </a:p>
          <a:p>
            <a:r>
              <a:rPr lang="en-US" dirty="0"/>
              <a:t>Presented by:  Dr. Daniel Perkins, Chief Medical Officer, Madison County Memorial Hospital</a:t>
            </a:r>
          </a:p>
        </p:txBody>
      </p:sp>
    </p:spTree>
    <p:extLst>
      <p:ext uri="{BB962C8B-B14F-4D97-AF65-F5344CB8AC3E}">
        <p14:creationId xmlns:p14="http://schemas.microsoft.com/office/powerpoint/2010/main" val="11922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3E02-8FCD-4EB4-A6EB-649D2A23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Reportable Diseases or Conditions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ED26AC-111C-48F6-B7A7-49F075C3C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988" y="3576638"/>
            <a:ext cx="10839450" cy="770773"/>
          </a:xfrm>
        </p:spPr>
        <p:txBody>
          <a:bodyPr/>
          <a:lstStyle/>
          <a:p>
            <a:r>
              <a:rPr lang="en-US" dirty="0"/>
              <a:t>Data Source:  DOH Florida CHARTS, Bureau of Epidemiology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0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59B3-9860-47F1-87AA-CFD377E0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Other Reportable Diseases or Conditions,  2000-2018, Madison County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F0199B-6DFD-481A-8824-283CC6F61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464840"/>
              </p:ext>
            </p:extLst>
          </p:nvPr>
        </p:nvGraphicFramePr>
        <p:xfrm>
          <a:off x="392240" y="1458645"/>
          <a:ext cx="11369673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4693">
                  <a:extLst>
                    <a:ext uri="{9D8B030D-6E8A-4147-A177-3AD203B41FA5}">
                      <a16:colId xmlns:a16="http://schemas.microsoft.com/office/drawing/2014/main" val="1248146615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val="2976129668"/>
                    </a:ext>
                  </a:extLst>
                </a:gridCol>
                <a:gridCol w="1850269">
                  <a:extLst>
                    <a:ext uri="{9D8B030D-6E8A-4147-A177-3AD203B41FA5}">
                      <a16:colId xmlns:a16="http://schemas.microsoft.com/office/drawing/2014/main" val="2736549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Disease or Condition and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87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Camplobacteriosis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89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/>
                        <a:t>Haemophilus</a:t>
                      </a:r>
                      <a:r>
                        <a:rPr lang="en-US" i="1" dirty="0"/>
                        <a:t> influenzae Invasive Disease </a:t>
                      </a:r>
                      <a:r>
                        <a:rPr lang="en-US" dirty="0"/>
                        <a:t>– a bacterial infection that can cause anything from mild ear infections to bloodstream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cases reported in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934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Meningitis, Bacterial or Mycotic </a:t>
                      </a:r>
                      <a:r>
                        <a:rPr lang="en-US" dirty="0"/>
                        <a:t>- A bacterial or viral infection of the fluid surrounding the brain and spinal cord that causes swelling of the membranes covering the brain and spinal 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Giardiasis, Acute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9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Streptococcus pneumoniae Invasive Disease </a:t>
                      </a:r>
                      <a:r>
                        <a:rPr lang="en-US" dirty="0"/>
                        <a:t>– this bacteria can cause many types of illnesses, including ear infections and meningitis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case reported in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68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Shigellosis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9051"/>
                  </a:ext>
                </a:extLst>
              </a:tr>
              <a:tr h="3498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Salmonellosis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298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Cryptosporidiosis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02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Shiga Toxin Producing Escherichia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261876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A211395-36A7-4D76-8CA6-02D6BFCA4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917" y="6029470"/>
            <a:ext cx="1207843" cy="5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2BCBF4-C229-4539-A8A7-054C8414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1558" y="1905261"/>
            <a:ext cx="4591691" cy="3286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6098E0-8309-46F1-98C0-CDFCF395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Influenza and Pneumonia Deaths by </a:t>
            </a:r>
            <a:br>
              <a:rPr lang="en-US" dirty="0"/>
            </a:br>
            <a:r>
              <a:rPr lang="en-US" dirty="0"/>
              <a:t>Census Tract, 2014-2018, Madison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07E9-80B0-4533-97A8-D148EBDD2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604212"/>
            <a:ext cx="5169097" cy="4299284"/>
          </a:xfrm>
        </p:spPr>
        <p:txBody>
          <a:bodyPr/>
          <a:lstStyle/>
          <a:p>
            <a:r>
              <a:rPr lang="en-US" dirty="0"/>
              <a:t>Total deaths = 22</a:t>
            </a:r>
          </a:p>
          <a:p>
            <a:r>
              <a:rPr lang="en-US" dirty="0"/>
              <a:t>Census tract 1103.01 had two deaths during the time period</a:t>
            </a:r>
          </a:p>
          <a:p>
            <a:r>
              <a:rPr lang="en-US" dirty="0"/>
              <a:t>All other census tracts had five deaths during the time period</a:t>
            </a:r>
          </a:p>
          <a:p>
            <a:r>
              <a:rPr lang="en-US" dirty="0"/>
              <a:t>Breakdown by race/ethnicity</a:t>
            </a:r>
          </a:p>
          <a:p>
            <a:pPr lvl="1"/>
            <a:r>
              <a:rPr lang="en-US" dirty="0"/>
              <a:t>16 White, non-Hispanic</a:t>
            </a:r>
          </a:p>
          <a:p>
            <a:pPr lvl="1"/>
            <a:r>
              <a:rPr lang="en-US" dirty="0"/>
              <a:t>6 Black, non-Hispanic</a:t>
            </a:r>
          </a:p>
          <a:p>
            <a:pPr lvl="1"/>
            <a:r>
              <a:rPr lang="en-US" dirty="0"/>
              <a:t>0 Hispanic</a:t>
            </a:r>
          </a:p>
          <a:p>
            <a:r>
              <a:rPr lang="en-US" dirty="0"/>
              <a:t>9 Males, 13 Females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C75EE-B2B3-406D-9BE5-5E36F6334F6D}"/>
              </a:ext>
            </a:extLst>
          </p:cNvPr>
          <p:cNvSpPr txBox="1"/>
          <p:nvPr/>
        </p:nvSpPr>
        <p:spPr>
          <a:xfrm>
            <a:off x="6820047" y="3179221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0121F-136B-415B-B1FD-CC5F1CC934D7}"/>
              </a:ext>
            </a:extLst>
          </p:cNvPr>
          <p:cNvSpPr txBox="1"/>
          <p:nvPr/>
        </p:nvSpPr>
        <p:spPr>
          <a:xfrm>
            <a:off x="8972917" y="39602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31BE3-5EF0-4FB4-91DF-F9955B71062A}"/>
              </a:ext>
            </a:extLst>
          </p:cNvPr>
          <p:cNvSpPr txBox="1"/>
          <p:nvPr/>
        </p:nvSpPr>
        <p:spPr>
          <a:xfrm>
            <a:off x="8334382" y="224828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1454C-BD82-489B-A715-7859DC40285D}"/>
              </a:ext>
            </a:extLst>
          </p:cNvPr>
          <p:cNvSpPr txBox="1"/>
          <p:nvPr/>
        </p:nvSpPr>
        <p:spPr>
          <a:xfrm>
            <a:off x="8334382" y="2880431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1103.01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CBC46-68A7-49DD-BE58-E922EB34B4C1}"/>
              </a:ext>
            </a:extLst>
          </p:cNvPr>
          <p:cNvSpPr txBox="1"/>
          <p:nvPr/>
        </p:nvSpPr>
        <p:spPr>
          <a:xfrm>
            <a:off x="7962055" y="3358045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1103.02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B8B9F36-24B2-423E-93D2-EC08AFE71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3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533B2-8854-42D2-935D-F359178FF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4743" y="1928908"/>
            <a:ext cx="4582164" cy="3296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6098E0-8309-46F1-98C0-CDFCF395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Septicemia Deaths by Census Tract</a:t>
            </a:r>
            <a:br>
              <a:rPr lang="en-US" dirty="0"/>
            </a:br>
            <a:r>
              <a:rPr lang="en-US" dirty="0"/>
              <a:t>2014-2018, Madison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07E9-80B0-4533-97A8-D148EBDD2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0" y="1604212"/>
            <a:ext cx="6326292" cy="4299284"/>
          </a:xfrm>
        </p:spPr>
        <p:txBody>
          <a:bodyPr>
            <a:normAutofit/>
          </a:bodyPr>
          <a:lstStyle/>
          <a:p>
            <a:r>
              <a:rPr lang="en-US" dirty="0"/>
              <a:t>Breakdown by census tract (1 unknown)</a:t>
            </a:r>
          </a:p>
          <a:p>
            <a:pPr lvl="1"/>
            <a:r>
              <a:rPr lang="en-US" dirty="0"/>
              <a:t>1101 = 2</a:t>
            </a:r>
          </a:p>
          <a:p>
            <a:pPr lvl="1"/>
            <a:r>
              <a:rPr lang="en-US" dirty="0"/>
              <a:t>1102 = 2</a:t>
            </a:r>
          </a:p>
          <a:p>
            <a:pPr lvl="1"/>
            <a:r>
              <a:rPr lang="en-US" dirty="0"/>
              <a:t>1103.01 = 2</a:t>
            </a:r>
          </a:p>
          <a:p>
            <a:pPr lvl="1"/>
            <a:r>
              <a:rPr lang="en-US" dirty="0"/>
              <a:t>1103.02 = 6</a:t>
            </a:r>
          </a:p>
          <a:p>
            <a:pPr lvl="1"/>
            <a:r>
              <a:rPr lang="en-US" dirty="0"/>
              <a:t>1104 = 2</a:t>
            </a:r>
          </a:p>
          <a:p>
            <a:r>
              <a:rPr lang="en-US" dirty="0"/>
              <a:t>Breakdown by race/ethnicity</a:t>
            </a:r>
          </a:p>
          <a:p>
            <a:pPr lvl="1"/>
            <a:r>
              <a:rPr lang="en-US" dirty="0"/>
              <a:t>5 White, non-Hispanic</a:t>
            </a:r>
          </a:p>
          <a:p>
            <a:pPr lvl="1"/>
            <a:r>
              <a:rPr lang="en-US" dirty="0"/>
              <a:t>12 Black, non-Hispanic</a:t>
            </a:r>
          </a:p>
          <a:p>
            <a:pPr lvl="1"/>
            <a:r>
              <a:rPr lang="en-US" dirty="0"/>
              <a:t>0 Hispanic</a:t>
            </a:r>
          </a:p>
          <a:p>
            <a:r>
              <a:rPr lang="en-US" dirty="0"/>
              <a:t>7 Males, 8 Females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C75EE-B2B3-406D-9BE5-5E36F6334F6D}"/>
              </a:ext>
            </a:extLst>
          </p:cNvPr>
          <p:cNvSpPr txBox="1"/>
          <p:nvPr/>
        </p:nvSpPr>
        <p:spPr>
          <a:xfrm>
            <a:off x="7390415" y="3197328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0121F-136B-415B-B1FD-CC5F1CC934D7}"/>
              </a:ext>
            </a:extLst>
          </p:cNvPr>
          <p:cNvSpPr txBox="1"/>
          <p:nvPr/>
        </p:nvSpPr>
        <p:spPr>
          <a:xfrm>
            <a:off x="9543285" y="39783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31BE3-5EF0-4FB4-91DF-F9955B71062A}"/>
              </a:ext>
            </a:extLst>
          </p:cNvPr>
          <p:cNvSpPr txBox="1"/>
          <p:nvPr/>
        </p:nvSpPr>
        <p:spPr>
          <a:xfrm>
            <a:off x="9066732" y="218823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1454C-BD82-489B-A715-7859DC40285D}"/>
              </a:ext>
            </a:extLst>
          </p:cNvPr>
          <p:cNvSpPr txBox="1"/>
          <p:nvPr/>
        </p:nvSpPr>
        <p:spPr>
          <a:xfrm>
            <a:off x="9066732" y="2902462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1103.01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CBC46-68A7-49DD-BE58-E922EB34B4C1}"/>
              </a:ext>
            </a:extLst>
          </p:cNvPr>
          <p:cNvSpPr txBox="1"/>
          <p:nvPr/>
        </p:nvSpPr>
        <p:spPr>
          <a:xfrm>
            <a:off x="8707360" y="3429639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1103.02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F8C803C-712F-4DC2-8F60-18401E705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6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25" y="353722"/>
            <a:ext cx="10519125" cy="962526"/>
          </a:xfrm>
        </p:spPr>
        <p:txBody>
          <a:bodyPr>
            <a:normAutofit/>
          </a:bodyPr>
          <a:lstStyle/>
          <a:p>
            <a:r>
              <a:rPr lang="en-US" sz="4000" dirty="0"/>
              <a:t>Tuberculosis in Madison County, 2000-2018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79" y="1502612"/>
            <a:ext cx="11369842" cy="2719432"/>
          </a:xfrm>
        </p:spPr>
        <p:txBody>
          <a:bodyPr/>
          <a:lstStyle/>
          <a:p>
            <a:r>
              <a:rPr lang="en-US" dirty="0"/>
              <a:t>There were 13 tuberculosis cases diagnosed in Madison County between 2000 and 2018, including one in 2018</a:t>
            </a:r>
          </a:p>
          <a:p>
            <a:r>
              <a:rPr lang="en-US" dirty="0"/>
              <a:t>Data are not available by race/ethnicity or gender</a:t>
            </a:r>
          </a:p>
          <a:p>
            <a:r>
              <a:rPr lang="en-US" dirty="0"/>
              <a:t>There were no cases of tuberculosis in children under the age of 15 during the time period</a:t>
            </a:r>
          </a:p>
          <a:p>
            <a:r>
              <a:rPr lang="en-US" dirty="0"/>
              <a:t>There was one death from tuberculosis in Madison County in 2000</a:t>
            </a:r>
          </a:p>
          <a:p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833C07F-7177-4F1F-ADC7-FE2EE386D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9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98E0-8309-46F1-98C0-CDFCF395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49" y="265581"/>
            <a:ext cx="9755573" cy="962526"/>
          </a:xfrm>
        </p:spPr>
        <p:txBody>
          <a:bodyPr>
            <a:noAutofit/>
          </a:bodyPr>
          <a:lstStyle/>
          <a:p>
            <a:r>
              <a:rPr lang="en-US" sz="4000" dirty="0"/>
              <a:t>Viral Hepatitis Deaths 2014-2018, Madison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07E9-80B0-4533-97A8-D148EBDD2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30" y="1491906"/>
            <a:ext cx="3736621" cy="1888702"/>
          </a:xfrm>
        </p:spPr>
        <p:txBody>
          <a:bodyPr>
            <a:normAutofit/>
          </a:bodyPr>
          <a:lstStyle/>
          <a:p>
            <a:r>
              <a:rPr lang="en-US" sz="2200" dirty="0"/>
              <a:t>Census tracts 1101 and 1103.02 each had 1 death due to viral hepatitis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2 Males, 0 Females</a:t>
            </a:r>
            <a:r>
              <a:rPr lang="en-US" sz="2200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6CA6AC-1769-44BD-9DA9-0B62CEDCA0BC}"/>
              </a:ext>
            </a:extLst>
          </p:cNvPr>
          <p:cNvGrpSpPr/>
          <p:nvPr/>
        </p:nvGrpSpPr>
        <p:grpSpPr>
          <a:xfrm>
            <a:off x="2688836" y="1306192"/>
            <a:ext cx="4582164" cy="3305636"/>
            <a:chOff x="5872362" y="1825228"/>
            <a:chExt cx="4582164" cy="33056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1FF751-B3F8-4CD8-82CA-1B31C59A0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1C629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72362" y="1825228"/>
              <a:ext cx="4582164" cy="33056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BC75EE-B2B3-406D-9BE5-5E36F6334F6D}"/>
                </a:ext>
              </a:extLst>
            </p:cNvPr>
            <p:cNvSpPr txBox="1"/>
            <p:nvPr/>
          </p:nvSpPr>
          <p:spPr>
            <a:xfrm>
              <a:off x="6820047" y="3179221"/>
              <a:ext cx="641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70121F-136B-415B-B1FD-CC5F1CC934D7}"/>
                </a:ext>
              </a:extLst>
            </p:cNvPr>
            <p:cNvSpPr txBox="1"/>
            <p:nvPr/>
          </p:nvSpPr>
          <p:spPr>
            <a:xfrm>
              <a:off x="8972917" y="396023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31BE3-5EF0-4FB4-91DF-F9955B71062A}"/>
                </a:ext>
              </a:extLst>
            </p:cNvPr>
            <p:cNvSpPr txBox="1"/>
            <p:nvPr/>
          </p:nvSpPr>
          <p:spPr>
            <a:xfrm>
              <a:off x="8496364" y="2170126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1101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B1454C-BD82-489B-A715-7859DC40285D}"/>
                </a:ext>
              </a:extLst>
            </p:cNvPr>
            <p:cNvSpPr txBox="1"/>
            <p:nvPr/>
          </p:nvSpPr>
          <p:spPr>
            <a:xfrm>
              <a:off x="8496364" y="2884355"/>
              <a:ext cx="93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1103.01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CCBC46-68A7-49DD-BE58-E922EB34B4C1}"/>
                </a:ext>
              </a:extLst>
            </p:cNvPr>
            <p:cNvSpPr txBox="1"/>
            <p:nvPr/>
          </p:nvSpPr>
          <p:spPr>
            <a:xfrm>
              <a:off x="8037404" y="3329961"/>
              <a:ext cx="935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1103.02</a:t>
              </a:r>
            </a:p>
          </p:txBody>
        </p:sp>
      </p:grp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46C3B08-ADE7-4ECF-AD88-1BFD05818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E6818B-F7F4-4F2B-9888-51B610E4F3DD}"/>
              </a:ext>
            </a:extLst>
          </p:cNvPr>
          <p:cNvSpPr txBox="1">
            <a:spLocks/>
          </p:cNvSpPr>
          <p:nvPr/>
        </p:nvSpPr>
        <p:spPr>
          <a:xfrm>
            <a:off x="7442148" y="1228107"/>
            <a:ext cx="4524981" cy="4975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36550" indent="-290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785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090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9061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9538" indent="-2825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Hepatitis A 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3 Hepatitis A cases</a:t>
            </a:r>
          </a:p>
          <a:p>
            <a:pPr>
              <a:spcAft>
                <a:spcPts val="600"/>
              </a:spcAft>
            </a:pPr>
            <a:r>
              <a:rPr lang="en-US" b="1" dirty="0"/>
              <a:t>Hepatitis B </a:t>
            </a:r>
          </a:p>
          <a:p>
            <a:pPr lvl="1"/>
            <a:r>
              <a:rPr lang="en-US" sz="2600" dirty="0"/>
              <a:t>6 acute Hepatitis B cases</a:t>
            </a:r>
          </a:p>
          <a:p>
            <a:pPr lvl="1"/>
            <a:r>
              <a:rPr lang="en-US" sz="2600" dirty="0"/>
              <a:t>20 chronic Hepatitis B cases</a:t>
            </a:r>
          </a:p>
          <a:p>
            <a:pPr lvl="1"/>
            <a:r>
              <a:rPr lang="en-US" sz="2600" dirty="0"/>
              <a:t>0 Perinatal Hepatitis B cases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3 reported positive Hepatitis B Surface Antigen Results in Pregnant Women</a:t>
            </a:r>
          </a:p>
          <a:p>
            <a:pPr>
              <a:spcAft>
                <a:spcPts val="600"/>
              </a:spcAft>
            </a:pPr>
            <a:r>
              <a:rPr lang="en-US" b="1" dirty="0"/>
              <a:t>Hepatitis C</a:t>
            </a:r>
          </a:p>
          <a:p>
            <a:pPr lvl="1"/>
            <a:r>
              <a:rPr lang="en-US" sz="2600" dirty="0"/>
              <a:t>0 acute Hepatitis C cases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212 chronic Hepatitis C cases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EBDD1-43CB-40BF-90ED-554C6143AFA6}"/>
              </a:ext>
            </a:extLst>
          </p:cNvPr>
          <p:cNvSpPr txBox="1"/>
          <p:nvPr/>
        </p:nvSpPr>
        <p:spPr>
          <a:xfrm>
            <a:off x="255197" y="2870398"/>
            <a:ext cx="272678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/>
                </a:solidFill>
              </a:rPr>
              <a:t>Breakdown by race/ethnicity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/>
                </a:solidFill>
              </a:rPr>
              <a:t>1 White, NH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/>
                </a:solidFill>
              </a:rPr>
              <a:t>1 Black, NH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/>
                </a:solidFill>
              </a:rPr>
              <a:t>0 Hispanic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3AA25-77D0-4859-A67C-79A2E35FB2A6}"/>
              </a:ext>
            </a:extLst>
          </p:cNvPr>
          <p:cNvSpPr txBox="1"/>
          <p:nvPr/>
        </p:nvSpPr>
        <p:spPr>
          <a:xfrm>
            <a:off x="255197" y="4684990"/>
            <a:ext cx="66924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/>
                </a:solidFill>
              </a:rPr>
              <a:t>No cases of Hepatitis D, E or G reported in Madison County since data collection in 2006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/>
                </a:solidFill>
              </a:rPr>
              <a:t>Data Not Available by Race or Gender</a:t>
            </a:r>
          </a:p>
        </p:txBody>
      </p:sp>
    </p:spTree>
    <p:extLst>
      <p:ext uri="{BB962C8B-B14F-4D97-AF65-F5344CB8AC3E}">
        <p14:creationId xmlns:p14="http://schemas.microsoft.com/office/powerpoint/2010/main" val="320837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Vaccine Preventable Diseases</a:t>
            </a:r>
            <a:br>
              <a:rPr lang="en-US" dirty="0"/>
            </a:br>
            <a:r>
              <a:rPr lang="en-US" dirty="0"/>
              <a:t>2000-2018, Madison County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79" y="1538030"/>
            <a:ext cx="11369842" cy="490287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Pertussis – 1 case reported in 2013 and 1 case reported in 2014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Varicella (Chickenpox) - 1 case each reported in 2013, 2014 and 2017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Meningococcal disease - 1 case in 2006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No cases of the following diseases since 1996</a:t>
            </a:r>
          </a:p>
          <a:p>
            <a:pPr lvl="2">
              <a:spcAft>
                <a:spcPts val="300"/>
              </a:spcAft>
            </a:pPr>
            <a:r>
              <a:rPr lang="en-US" sz="2600" dirty="0"/>
              <a:t>Diphtheria </a:t>
            </a:r>
          </a:p>
          <a:p>
            <a:pPr lvl="2">
              <a:spcAft>
                <a:spcPts val="300"/>
              </a:spcAft>
            </a:pPr>
            <a:r>
              <a:rPr lang="en-US" sz="2600" dirty="0"/>
              <a:t>Measles</a:t>
            </a:r>
          </a:p>
          <a:p>
            <a:pPr lvl="2">
              <a:spcAft>
                <a:spcPts val="300"/>
              </a:spcAft>
            </a:pPr>
            <a:r>
              <a:rPr lang="en-US" sz="2600" dirty="0"/>
              <a:t>Mumps</a:t>
            </a:r>
          </a:p>
          <a:p>
            <a:pPr lvl="2">
              <a:spcAft>
                <a:spcPts val="300"/>
              </a:spcAft>
            </a:pPr>
            <a:r>
              <a:rPr lang="en-US" sz="2600" dirty="0"/>
              <a:t>Poliomyelitis </a:t>
            </a:r>
          </a:p>
          <a:p>
            <a:pPr lvl="2">
              <a:spcAft>
                <a:spcPts val="300"/>
              </a:spcAft>
            </a:pPr>
            <a:r>
              <a:rPr lang="en-US" sz="2600" dirty="0"/>
              <a:t>Rubella </a:t>
            </a:r>
          </a:p>
          <a:p>
            <a:pPr lvl="2">
              <a:spcAft>
                <a:spcPts val="300"/>
              </a:spcAft>
            </a:pPr>
            <a:r>
              <a:rPr lang="en-US" sz="2600" dirty="0"/>
              <a:t>Tetanus</a:t>
            </a:r>
            <a:endParaRPr lang="en-US" sz="2400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2B6AD4C-670F-45CD-A1B0-4EECE0B42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9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8038-5020-4B04-87E0-DA7226F3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CD107-8A38-4012-9C1F-1CBB7B355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Source:  DOH Florida CHARTS, Bureau of Epidemiology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0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F237-155C-4D43-B04C-6EF2160F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Asthma, Madison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47C9-52F6-4506-A07B-C346D8DB1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have been four deaths due to asthma during 2000-2017.  Of these, two were Black, non-Hispanic males and two were White, non-Hispanic females</a:t>
            </a:r>
          </a:p>
          <a:p>
            <a:r>
              <a:rPr lang="en-US" dirty="0"/>
              <a:t>There have been 149 hospitalizations due to asthma in ages 1-5 during 2000-2017.  There were none in this age group for 2016 and 2017.</a:t>
            </a:r>
          </a:p>
          <a:p>
            <a:r>
              <a:rPr lang="en-US" dirty="0"/>
              <a:t>There have been 51 hospitalizations due to asthma in ages 12-18 during 2000-2017.  There were five in 2016 and none in 2017.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FE6B89E-2C6C-4E2C-9904-6B2661B4F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5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66F6-8712-480B-B828-AA7E15C6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Conditions, 2008-2018</a:t>
            </a:r>
            <a:br>
              <a:rPr lang="en-US" dirty="0"/>
            </a:br>
            <a:r>
              <a:rPr lang="en-US" dirty="0"/>
              <a:t>Madison County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5A1FFE-1D8E-4E73-874F-3AAE72909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06977"/>
              </p:ext>
            </p:extLst>
          </p:nvPr>
        </p:nvGraphicFramePr>
        <p:xfrm>
          <a:off x="279610" y="1706399"/>
          <a:ext cx="661790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079">
                  <a:extLst>
                    <a:ext uri="{9D8B030D-6E8A-4147-A177-3AD203B41FA5}">
                      <a16:colId xmlns:a16="http://schemas.microsoft.com/office/drawing/2014/main" val="1579482542"/>
                    </a:ext>
                  </a:extLst>
                </a:gridCol>
                <a:gridCol w="1363823">
                  <a:extLst>
                    <a:ext uri="{9D8B030D-6E8A-4147-A177-3AD203B41FA5}">
                      <a16:colId xmlns:a16="http://schemas.microsoft.com/office/drawing/2014/main" val="4229493499"/>
                    </a:ext>
                  </a:extLst>
                </a:gridCol>
              </a:tblGrid>
              <a:tr h="4037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Disease or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880955"/>
                  </a:ext>
                </a:extLst>
              </a:tr>
              <a:tr h="403777">
                <a:tc>
                  <a:txBody>
                    <a:bodyPr/>
                    <a:lstStyle/>
                    <a:p>
                      <a:r>
                        <a:rPr lang="en-US" sz="2800" dirty="0"/>
                        <a:t>Arsenic Poisoning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95767"/>
                  </a:ext>
                </a:extLst>
              </a:tr>
              <a:tr h="403777">
                <a:tc>
                  <a:txBody>
                    <a:bodyPr/>
                    <a:lstStyle/>
                    <a:p>
                      <a:r>
                        <a:rPr lang="en-US" sz="2800" dirty="0"/>
                        <a:t>Carbon Monoxide Poisoning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782755"/>
                  </a:ext>
                </a:extLst>
              </a:tr>
              <a:tr h="403777">
                <a:tc>
                  <a:txBody>
                    <a:bodyPr/>
                    <a:lstStyle/>
                    <a:p>
                      <a:r>
                        <a:rPr lang="en-US" sz="2800" dirty="0"/>
                        <a:t>Lead Poisoning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904347"/>
                  </a:ext>
                </a:extLst>
              </a:tr>
              <a:tr h="403777">
                <a:tc>
                  <a:txBody>
                    <a:bodyPr/>
                    <a:lstStyle/>
                    <a:p>
                      <a:r>
                        <a:rPr lang="en-US" sz="2800" dirty="0"/>
                        <a:t>Mercury Poisoning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216770"/>
                  </a:ext>
                </a:extLst>
              </a:tr>
              <a:tr h="403777">
                <a:tc>
                  <a:txBody>
                    <a:bodyPr/>
                    <a:lstStyle/>
                    <a:p>
                      <a:r>
                        <a:rPr lang="en-US" sz="2800" dirty="0"/>
                        <a:t>Pesticide Related Illness and 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66805"/>
                  </a:ext>
                </a:extLst>
              </a:tr>
              <a:tr h="403777">
                <a:tc>
                  <a:txBody>
                    <a:bodyPr/>
                    <a:lstStyle/>
                    <a:p>
                      <a:r>
                        <a:rPr lang="en-US" sz="2800" dirty="0"/>
                        <a:t>Ricin Toxin Poisoning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1874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50F3AC-F3A5-4F66-8CCB-4D4056D49BCA}"/>
              </a:ext>
            </a:extLst>
          </p:cNvPr>
          <p:cNvSpPr txBox="1"/>
          <p:nvPr/>
        </p:nvSpPr>
        <p:spPr>
          <a:xfrm>
            <a:off x="1025278" y="6041728"/>
            <a:ext cx="7459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Data are not available by race/ethnicity or gender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247B034-D5F1-4D04-BBC8-D83A6FF06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4BC8F4-1417-4FD6-96A4-C0479BC2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202" y="1617356"/>
            <a:ext cx="5113798" cy="452565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b="1" i="1" dirty="0"/>
              <a:t>Unsatisfactory</a:t>
            </a:r>
            <a:r>
              <a:rPr lang="en-US" dirty="0"/>
              <a:t> facility inspections 2017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12 of 30 biomedical waste facilities (40%)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1 of 23 group care facilities (4.3%)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5 of 61 institutional food service operations (13.1%)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8 of 66 mobile home and RV parks (12.7%)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3 of 23 swimming pool and spa facilities (13%)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 body piercing facilities, tanning facilities, or labor camps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9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5" y="369928"/>
            <a:ext cx="10519125" cy="654614"/>
          </a:xfrm>
        </p:spPr>
        <p:txBody>
          <a:bodyPr>
            <a:normAutofit/>
          </a:bodyPr>
          <a:lstStyle/>
          <a:p>
            <a:r>
              <a:rPr lang="en-US" sz="3600" dirty="0"/>
              <a:t>10 Leading Causes of Death 2018, Madison County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2BDAD4-7294-490A-9BE4-D8BE2ECC6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35971"/>
              </p:ext>
            </p:extLst>
          </p:nvPr>
        </p:nvGraphicFramePr>
        <p:xfrm>
          <a:off x="1769450" y="1190446"/>
          <a:ext cx="8343271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124">
                  <a:extLst>
                    <a:ext uri="{9D8B030D-6E8A-4147-A177-3AD203B41FA5}">
                      <a16:colId xmlns:a16="http://schemas.microsoft.com/office/drawing/2014/main" val="1206723480"/>
                    </a:ext>
                  </a:extLst>
                </a:gridCol>
                <a:gridCol w="1339913">
                  <a:extLst>
                    <a:ext uri="{9D8B030D-6E8A-4147-A177-3AD203B41FA5}">
                      <a16:colId xmlns:a16="http://schemas.microsoft.com/office/drawing/2014/main" val="3363349888"/>
                    </a:ext>
                  </a:extLst>
                </a:gridCol>
                <a:gridCol w="1394234">
                  <a:extLst>
                    <a:ext uri="{9D8B030D-6E8A-4147-A177-3AD203B41FA5}">
                      <a16:colId xmlns:a16="http://schemas.microsoft.com/office/drawing/2014/main" val="1170442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Cause of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Percent of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6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Heart Diseases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9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Malignant Neoplasm (Cancer)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86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Cerebrovascular Diseases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238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 Lower Respiratory Disease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433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Unintentional Injury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727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Nephritis, Nephrotic Syndrome, Nephrosis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065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 Mellitus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3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Essen Hypertension and Hypertensive Renal Disorder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200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Influenza and Pneumonia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71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Alzheimer’s Disease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942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 Liver Disease and Cirrhosis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79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Septicemia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2612822"/>
                  </a:ext>
                </a:extLst>
              </a:tr>
            </a:tbl>
          </a:graphicData>
        </a:graphic>
      </p:graphicFrame>
      <p:sp>
        <p:nvSpPr>
          <p:cNvPr id="4" name="Left Bracket 3">
            <a:extLst>
              <a:ext uri="{FF2B5EF4-FFF2-40B4-BE49-F238E27FC236}">
                <a16:creationId xmlns:a16="http://schemas.microsoft.com/office/drawing/2014/main" id="{CC035EDA-0A50-4FE9-99BB-CF9FFB4D76DA}"/>
              </a:ext>
            </a:extLst>
          </p:cNvPr>
          <p:cNvSpPr/>
          <p:nvPr/>
        </p:nvSpPr>
        <p:spPr>
          <a:xfrm>
            <a:off x="1407459" y="5334858"/>
            <a:ext cx="214414" cy="998040"/>
          </a:xfrm>
          <a:prstGeom prst="leftBracket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86C9B-329C-4647-A493-F82628E9E738}"/>
              </a:ext>
            </a:extLst>
          </p:cNvPr>
          <p:cNvSpPr txBox="1"/>
          <p:nvPr/>
        </p:nvSpPr>
        <p:spPr>
          <a:xfrm>
            <a:off x="445724" y="5409568"/>
            <a:ext cx="95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Each </a:t>
            </a:r>
          </a:p>
          <a:p>
            <a:r>
              <a:rPr lang="en-US" b="1" dirty="0"/>
              <a:t>had 4</a:t>
            </a:r>
          </a:p>
          <a:p>
            <a:r>
              <a:rPr lang="en-US" b="1" dirty="0"/>
              <a:t>deaths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5C91889-8F5C-4FCC-A5D6-02E723DCA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8E02-2D1D-460C-BB4F-A60996F5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Leading Causes of Infant Mortality</a:t>
            </a:r>
            <a:br>
              <a:rPr lang="en-US" dirty="0"/>
            </a:br>
            <a:r>
              <a:rPr lang="en-US" dirty="0"/>
              <a:t>Madison County, 2014-2018 Combined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EB0F2B-6A4B-4A5D-A979-2EB190404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334468"/>
              </p:ext>
            </p:extLst>
          </p:nvPr>
        </p:nvGraphicFramePr>
        <p:xfrm>
          <a:off x="411162" y="2003315"/>
          <a:ext cx="11369676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089">
                  <a:extLst>
                    <a:ext uri="{9D8B030D-6E8A-4147-A177-3AD203B41FA5}">
                      <a16:colId xmlns:a16="http://schemas.microsoft.com/office/drawing/2014/main" val="832326119"/>
                    </a:ext>
                  </a:extLst>
                </a:gridCol>
                <a:gridCol w="2763587">
                  <a:extLst>
                    <a:ext uri="{9D8B030D-6E8A-4147-A177-3AD203B41FA5}">
                      <a16:colId xmlns:a16="http://schemas.microsoft.com/office/drawing/2014/main" val="1282223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Cause of Death (N=10)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Percent of Total Deaths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7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Disorders Related to Short Gestation and Low Birth Weight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73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Sudden Infant Death Syndrome (SIDS)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71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Newborn Affected by Maternal Complications of Pregnancy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555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Other Non-rankable Cause of Death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5395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Renal Failure and Other Kidney Disorders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504881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07D3855-862D-4150-91B6-2DF5CFEB3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1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224D-45D2-4DAC-A397-22C2F2ED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2019 Robert Wood Johnson County Health Ranking Data, Madison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FFB1-8138-4E88-A6B7-DE86EB4BA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973654"/>
            <a:ext cx="11369842" cy="2580239"/>
          </a:xfrm>
        </p:spPr>
        <p:txBody>
          <a:bodyPr/>
          <a:lstStyle/>
          <a:p>
            <a:r>
              <a:rPr lang="en-US" dirty="0"/>
              <a:t>Life expectancy for Madison County is 76, compared to 80 for Florida</a:t>
            </a:r>
          </a:p>
          <a:p>
            <a:r>
              <a:rPr lang="en-US" dirty="0"/>
              <a:t>Child mortality rate is twice that of Florida</a:t>
            </a:r>
          </a:p>
          <a:p>
            <a:r>
              <a:rPr lang="en-US" dirty="0"/>
              <a:t>Motor vehicle crash death rates are more than twice that of Florida</a:t>
            </a:r>
          </a:p>
          <a:p>
            <a:r>
              <a:rPr lang="en-US" dirty="0"/>
              <a:t>The rate of preventable hospital stays is higher for Madison than Florida 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0FFE5A0-D44E-4F2F-BC9B-3AFA26D42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26" y="5874774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3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4" y="2101279"/>
            <a:ext cx="11516317" cy="1356360"/>
          </a:xfrm>
        </p:spPr>
        <p:txBody>
          <a:bodyPr/>
          <a:lstStyle/>
          <a:p>
            <a:r>
              <a:rPr lang="en-US" dirty="0"/>
              <a:t>REPORTABLE, INFECTIOUS DISEASES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3207673"/>
            <a:ext cx="10839450" cy="401804"/>
          </a:xfrm>
        </p:spPr>
        <p:txBody>
          <a:bodyPr/>
          <a:lstStyle/>
          <a:p>
            <a:r>
              <a:rPr lang="en-US" dirty="0"/>
              <a:t>Data Source:  DOH Florida CHARTS, Bureau of Communicable Diseases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94701" y="3179821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5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22" y="1638087"/>
            <a:ext cx="4324248" cy="492686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800"/>
              </a:spcAft>
            </a:pPr>
            <a:r>
              <a:rPr lang="en-US" spc="-40" dirty="0"/>
              <a:t>Reported HIV cases increased from 2 in 2017 to 5 in 2018</a:t>
            </a:r>
          </a:p>
          <a:p>
            <a:pPr>
              <a:spcAft>
                <a:spcPts val="1800"/>
              </a:spcAft>
            </a:pPr>
            <a:r>
              <a:rPr lang="en-US" spc="-40" dirty="0"/>
              <a:t>Of the 15 HIV cases reported during 2014-2018 </a:t>
            </a:r>
          </a:p>
          <a:p>
            <a:pPr lvl="1">
              <a:spcAft>
                <a:spcPts val="1800"/>
              </a:spcAft>
            </a:pPr>
            <a:r>
              <a:rPr lang="en-US" sz="2800" spc="-40" dirty="0"/>
              <a:t>80% were Black, non-Hispanic</a:t>
            </a:r>
          </a:p>
          <a:p>
            <a:pPr lvl="1">
              <a:spcAft>
                <a:spcPts val="1800"/>
              </a:spcAft>
            </a:pPr>
            <a:r>
              <a:rPr lang="en-US" sz="2800" spc="-40" dirty="0"/>
              <a:t>13% were Hispanic</a:t>
            </a:r>
          </a:p>
          <a:p>
            <a:pPr lvl="1">
              <a:spcAft>
                <a:spcPts val="1800"/>
              </a:spcAft>
            </a:pPr>
            <a:r>
              <a:rPr lang="en-US" sz="2800" spc="-40" dirty="0"/>
              <a:t>7% were White, non-Hispanic</a:t>
            </a:r>
          </a:p>
          <a:p>
            <a:pPr lvl="1">
              <a:spcAft>
                <a:spcPts val="1800"/>
              </a:spcAft>
            </a:pPr>
            <a:r>
              <a:rPr lang="en-US" sz="2800" spc="-40" dirty="0"/>
              <a:t>66% were Male and 33% were female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HIV Infection 3-Year Rolling Rates</a:t>
            </a:r>
            <a:br>
              <a:rPr lang="en-US" dirty="0"/>
            </a:br>
            <a:r>
              <a:rPr lang="en-US" dirty="0"/>
              <a:t>(2000/02 – 2016/18)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59CD52-DFAA-4340-930C-217E3024E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567588"/>
              </p:ext>
            </p:extLst>
          </p:nvPr>
        </p:nvGraphicFramePr>
        <p:xfrm>
          <a:off x="4969045" y="1589410"/>
          <a:ext cx="6851733" cy="463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163F2C9-2884-4E73-A8BE-92874AE15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48" y="5892300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5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58" y="1565414"/>
            <a:ext cx="4094275" cy="487549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spc="-20" dirty="0"/>
              <a:t>Madison County experienced an increase in the AIDS rate in 2018</a:t>
            </a:r>
          </a:p>
          <a:p>
            <a:pPr>
              <a:spcAft>
                <a:spcPts val="600"/>
              </a:spcAft>
            </a:pPr>
            <a:r>
              <a:rPr lang="en-US" dirty="0"/>
              <a:t>Black, non-Hispanic persons account for 40% of the Madison population and 93% of the AIDS cases reported since 2000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7321" y="271291"/>
            <a:ext cx="10519125" cy="962526"/>
          </a:xfrm>
        </p:spPr>
        <p:txBody>
          <a:bodyPr>
            <a:noAutofit/>
          </a:bodyPr>
          <a:lstStyle/>
          <a:p>
            <a:r>
              <a:rPr lang="en-US" sz="4000" dirty="0"/>
              <a:t>Reported AIDS Rates &amp; Cases, by Race/ Ethnicity (2000 – 2018), Madison County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74BD872-A8C9-4494-A0D7-381E0BD554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60207"/>
              </p:ext>
            </p:extLst>
          </p:nvPr>
        </p:nvGraphicFramePr>
        <p:xfrm>
          <a:off x="6969552" y="1626869"/>
          <a:ext cx="4949187" cy="315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DC986A98-9BAD-40E1-BC0C-ACD8F74A9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55" y="5896535"/>
            <a:ext cx="1556784" cy="690174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1CF274-77FD-422D-B7D1-5885EA2AE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527065"/>
              </p:ext>
            </p:extLst>
          </p:nvPr>
        </p:nvGraphicFramePr>
        <p:xfrm>
          <a:off x="4188177" y="3826866"/>
          <a:ext cx="4094275" cy="275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163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26" y="1611294"/>
            <a:ext cx="6340196" cy="1584356"/>
          </a:xfrm>
        </p:spPr>
        <p:txBody>
          <a:bodyPr>
            <a:normAutofit/>
          </a:bodyPr>
          <a:lstStyle/>
          <a:p>
            <a:r>
              <a:rPr lang="en-US" sz="2000" dirty="0"/>
              <a:t>Chlamydia cases increased from 82 in 2017 to 92 in 2018</a:t>
            </a:r>
          </a:p>
          <a:p>
            <a:r>
              <a:rPr lang="en-US" sz="2000" dirty="0"/>
              <a:t>The 2018 Madison County chlamydia rate per 100,000 population was 160.4 for white, NH, 875.5 for black, NH, and 186.2 for Hispanics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3455" y="300273"/>
            <a:ext cx="10519125" cy="962526"/>
          </a:xfrm>
        </p:spPr>
        <p:txBody>
          <a:bodyPr>
            <a:noAutofit/>
          </a:bodyPr>
          <a:lstStyle/>
          <a:p>
            <a:r>
              <a:rPr lang="en-US" sz="4000" dirty="0"/>
              <a:t>Chlamydia Case Rates, by Year &amp; ages 15-19</a:t>
            </a:r>
            <a:br>
              <a:rPr lang="en-US" sz="4000" dirty="0"/>
            </a:br>
            <a:r>
              <a:rPr lang="en-US" sz="4000" dirty="0"/>
              <a:t>(2006 – 2018), Madison County and Florida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23A043-D844-4FB8-88D1-3327F3345E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427926"/>
              </p:ext>
            </p:extLst>
          </p:nvPr>
        </p:nvGraphicFramePr>
        <p:xfrm>
          <a:off x="342825" y="3026074"/>
          <a:ext cx="5753174" cy="359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57D9A3-BA4F-496F-86C8-5EAB89BAA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143956"/>
              </p:ext>
            </p:extLst>
          </p:nvPr>
        </p:nvGraphicFramePr>
        <p:xfrm>
          <a:off x="6095999" y="3022004"/>
          <a:ext cx="5753174" cy="359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096E2F-A27C-450E-A180-601A77B908DC}"/>
              </a:ext>
            </a:extLst>
          </p:cNvPr>
          <p:cNvSpPr txBox="1">
            <a:spLocks/>
          </p:cNvSpPr>
          <p:nvPr/>
        </p:nvSpPr>
        <p:spPr>
          <a:xfrm>
            <a:off x="6479822" y="1611294"/>
            <a:ext cx="5459663" cy="139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6550" indent="-290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785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090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9061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9538" indent="-2825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Madison County 2018 chlamydia case rates per 100,000 among females ages 15-19 are 2,577.3 for white, NH, 3,650.4 for black, NH and 6,896.6 for Hispanics</a:t>
            </a:r>
          </a:p>
        </p:txBody>
      </p:sp>
    </p:spTree>
    <p:extLst>
      <p:ext uri="{BB962C8B-B14F-4D97-AF65-F5344CB8AC3E}">
        <p14:creationId xmlns:p14="http://schemas.microsoft.com/office/powerpoint/2010/main" val="398422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42" y="1473927"/>
            <a:ext cx="5665913" cy="272554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200" dirty="0"/>
              <a:t>Madison County number of gonorrhea cases increased from 30 in 2017 to 45 in 2018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Madison’s rate per 100,000 population in 2018 was 45.3 for white, NH, 162.7 for black, NH and 0.0 Hispanics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3765" y="268337"/>
            <a:ext cx="10519125" cy="962526"/>
          </a:xfrm>
        </p:spPr>
        <p:txBody>
          <a:bodyPr>
            <a:noAutofit/>
          </a:bodyPr>
          <a:lstStyle/>
          <a:p>
            <a:r>
              <a:rPr lang="en-US" sz="4000" dirty="0"/>
              <a:t>Gonorrhea Case Rates by Year &amp; ages 15-19 (2006 – 2018) Madison County and Florida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0FFA81-DAC4-4D9D-B8AE-F0FEA396C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031801"/>
              </p:ext>
            </p:extLst>
          </p:nvPr>
        </p:nvGraphicFramePr>
        <p:xfrm>
          <a:off x="337085" y="3503549"/>
          <a:ext cx="4810580" cy="307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4CB2BDC-7450-4170-93C7-57C546818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66" y="5884002"/>
            <a:ext cx="1556784" cy="690174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67E0E72-FBD4-4CE8-910E-A1543E4AD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145200"/>
              </p:ext>
            </p:extLst>
          </p:nvPr>
        </p:nvGraphicFramePr>
        <p:xfrm>
          <a:off x="6335758" y="3370277"/>
          <a:ext cx="5519157" cy="307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F5AB3D-2BF7-4BCD-92D8-B233980B49BB}"/>
              </a:ext>
            </a:extLst>
          </p:cNvPr>
          <p:cNvSpPr txBox="1">
            <a:spLocks/>
          </p:cNvSpPr>
          <p:nvPr/>
        </p:nvSpPr>
        <p:spPr>
          <a:xfrm>
            <a:off x="6254044" y="1473927"/>
            <a:ext cx="5767514" cy="1848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550" indent="-290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785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090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9061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9538" indent="-2825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Madison County 2018 gonorrhea rate per 100,000 females ages 15-19 was 515.5 for white, NH and 3,500.0 for black, NH.  There were no Hispanic females ages 15-19 diagnosed in 2018</a:t>
            </a:r>
          </a:p>
        </p:txBody>
      </p:sp>
    </p:spTree>
    <p:extLst>
      <p:ext uri="{BB962C8B-B14F-4D97-AF65-F5344CB8AC3E}">
        <p14:creationId xmlns:p14="http://schemas.microsoft.com/office/powerpoint/2010/main" val="236064726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629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16912</TotalTime>
  <Words>1266</Words>
  <Application>Microsoft Office PowerPoint</Application>
  <PresentationFormat>Widescreen</PresentationFormat>
  <Paragraphs>222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Corbel</vt:lpstr>
      <vt:lpstr>Courier New</vt:lpstr>
      <vt:lpstr>Wingdings</vt:lpstr>
      <vt:lpstr>Basis</vt:lpstr>
      <vt:lpstr>MORTALITY DATA &amp;  Infectious &amp; Reportable Disease</vt:lpstr>
      <vt:lpstr>10 Leading Causes of Death 2018, Madison County</vt:lpstr>
      <vt:lpstr>Leading Causes of Infant Mortality Madison County, 2014-2018 Combined</vt:lpstr>
      <vt:lpstr>2019 Robert Wood Johnson County Health Ranking Data, Madison County</vt:lpstr>
      <vt:lpstr>REPORTABLE, INFECTIOUS DISEASES </vt:lpstr>
      <vt:lpstr>HIV Infection 3-Year Rolling Rates (2000/02 – 2016/18)</vt:lpstr>
      <vt:lpstr>Reported AIDS Rates &amp; Cases, by Race/ Ethnicity (2000 – 2018), Madison County</vt:lpstr>
      <vt:lpstr>Chlamydia Case Rates, by Year &amp; ages 15-19 (2006 – 2018), Madison County and Florida</vt:lpstr>
      <vt:lpstr>Gonorrhea Case Rates by Year &amp; ages 15-19 (2006 – 2018) Madison County and Florida</vt:lpstr>
      <vt:lpstr>Other Reportable Diseases or Conditions</vt:lpstr>
      <vt:lpstr>Other Reportable Diseases or Conditions,  2000-2018, Madison County</vt:lpstr>
      <vt:lpstr>Influenza and Pneumonia Deaths by  Census Tract, 2014-2018, Madison County</vt:lpstr>
      <vt:lpstr>Septicemia Deaths by Census Tract 2014-2018, Madison County</vt:lpstr>
      <vt:lpstr>Tuberculosis in Madison County, 2000-2018</vt:lpstr>
      <vt:lpstr>Viral Hepatitis Deaths 2014-2018, Madison</vt:lpstr>
      <vt:lpstr>Vaccine Preventable Diseases 2000-2018, Madison County </vt:lpstr>
      <vt:lpstr>Environmental Health</vt:lpstr>
      <vt:lpstr>Asthma, Madison County</vt:lpstr>
      <vt:lpstr>Environmental Conditions, 2008-2018 Madison County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Madison County Health Indicators</dc:title>
  <dc:creator>Beck, Pam</dc:creator>
  <cp:lastModifiedBy>lori evans</cp:lastModifiedBy>
  <cp:revision>618</cp:revision>
  <cp:lastPrinted>2017-06-06T17:45:48Z</cp:lastPrinted>
  <dcterms:created xsi:type="dcterms:W3CDTF">2017-05-06T17:12:34Z</dcterms:created>
  <dcterms:modified xsi:type="dcterms:W3CDTF">2020-11-03T17:12:41Z</dcterms:modified>
</cp:coreProperties>
</file>