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  <p:sldMasterId id="2147483828" r:id="rId2"/>
  </p:sldMasterIdLst>
  <p:notesMasterIdLst>
    <p:notesMasterId r:id="rId31"/>
  </p:notesMasterIdLst>
  <p:sldIdLst>
    <p:sldId id="505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634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Welcome" id="{DD0945AB-A005-2642-B6A6-A48AA591A3B6}">
          <p14:sldIdLst/>
        </p14:section>
        <p14:section name="Risk Management / Patient Safety TAMMY STEVENS, CEO" id="{B53F9E4D-C9D2-BA4C-BB7E-DCB255F02C79}">
          <p14:sldIdLst/>
        </p14:section>
        <p14:section name="Disaster Preparedness - Gerry Roberts, Plant Operations Manager &amp; Facility Safety Officer" id="{6FD5E565-5366-7145-B980-05642B810D7C}">
          <p14:sldIdLst/>
        </p14:section>
        <p14:section name="Fire / Facility Safety GERRY ROBERTS, PLANT OPERATIONS MANAGER AND FACILITY SAFETY OFFICER" id="{E0D29BF9-9D0C-8941-9DA7-FF397670C594}">
          <p14:sldIdLst/>
        </p14:section>
        <p14:section name="Employee Health / Infection Control / Blood Borne Pathogens REBECCA HUGHES, RN, INFECTION CONTROL NURSE" id="{88BDBCD8-088D-7148-887E-A98307D79837}">
          <p14:sldIdLst/>
        </p14:section>
        <p14:section name="Antimicrobial Stewardship ERIK WEBB, PHARMD" id="{4015D53F-6DD5-5044-B938-8358343EB787}">
          <p14:sldIdLst/>
        </p14:section>
        <p14:section name="Workers Compensation ANNETTE EVERETT, CASE MANAGER, WORK COMP NURSE" id="{998763C1-1044-A540-AD62-E753335C6FD9}">
          <p14:sldIdLst/>
        </p14:section>
        <p14:section name="LUNCH (BREAK)" id="{41AFB8D2-96A7-B54A-8C6D-47492BE2A455}">
          <p14:sldIdLst/>
        </p14:section>
        <p14:section name="Customer Service / HCAHPS DEBORAH THOMAS, RHIA, MHA" id="{C6039071-040E-134A-8C88-FCDCF0A0ECE2}">
          <p14:sldIdLst/>
        </p14:section>
        <p14:section name="Corporate Compliance - Deborah Thomas, Corporate Compliance Officer" id="{720FAFE9-84E9-F041-AF21-AB7A5CB77DE4}">
          <p14:sldIdLst/>
        </p14:section>
        <p14:section name="BUILDING TOUR" id="{2EBCAAFD-6595-7B42-963B-1FFA574C5086}">
          <p14:sldIdLst/>
        </p14:section>
        <p14:section name="Biohazardous Waste GERRY ROBERTS, EVS MANAGER, PLANT OPERATIONS" id="{6EDDE9D7-AADC-0D41-B053-C9EF96CE8708}">
          <p14:sldIdLst/>
        </p14:section>
        <p14:section name="Age and Developmental Needs STACEY BACHARI, RN NURSE MANAGER" id="{E1EB8EA3-0D5B-8243-B697-6A665F9053A9}">
          <p14:sldIdLst/>
        </p14:section>
        <p14:section name="Foundation LORI EVANS" id="{EA2B99EC-3518-494A-B8ED-5DD815C3ADDE}">
          <p14:sldIdLst/>
        </p14:section>
        <p14:section name="HIPAA Security / HIPAA Privacy and Confidentiality (SHANNON WEBB AND CINDI BURNETT)" id="{22BC2A40-EB82-2C4C-998F-A4A695EA012F}">
          <p14:sldIdLst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634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</p14:sldIdLst>
        </p14:section>
        <p14:section name="Harassment CINDI BURNETT, HRO" id="{D4CFD5FB-7BE1-7D43-9E69-2559CA068944}">
          <p14:sldIdLst/>
        </p14:section>
        <p14:section name="Diversity and Discrimination CINDI BURNETT, HRO" id="{BC0DDE70-1DC4-064E-A7A1-0CB6197D6514}">
          <p14:sldIdLst/>
        </p14:section>
        <p14:section name="Drug Free Workplace / Tobacco Free Campus CINDI BURNETT, HRO" id="{5B6B9E88-F650-014B-9170-6D7F1B985DD9}">
          <p14:sldIdLst/>
        </p14:section>
        <p14:section name="Parking Rules CINDI BURNETT" id="{91609006-57AE-1942-9E96-719CCFF42E3E}">
          <p14:sldIdLst/>
        </p14:section>
        <p14:section name="Post Test CINDI BURNETT, HRO" id="{ECAD495B-55B8-E14B-BE76-E1AC769DAD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6" roundtripDataSignature="AMtx7mgaFsGaiX04/BINqKydAxG9EPiG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67" d="100"/>
          <a:sy n="67" d="100"/>
        </p:scale>
        <p:origin x="69" y="51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1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3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1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17" Type="http://schemas.openxmlformats.org/officeDocument/2006/relationships/presProps" Target="presProps.xml"/><Relationship Id="rId32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832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20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03" name="Google Shape;2903;p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p2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51" name="Google Shape;2951;p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2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56" name="Google Shape;2956;p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p2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61" name="Google Shape;2961;p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p2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66" name="Google Shape;2966;p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2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1" name="Google Shape;2971;p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2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1" name="Google Shape;2971;p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935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2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6" name="Google Shape;2976;p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" name="Google Shape;2980;p2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81" name="Google Shape;2981;p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p2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86" name="Google Shape;2986;p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2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91" name="Google Shape;2991;p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20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11" name="Google Shape;2911;p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Google Shape;2995;p22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96" name="Google Shape;2996;p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p2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01" name="Google Shape;3001;p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2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06" name="Google Shape;3006;p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22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11" name="Google Shape;3011;p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p2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16" name="Google Shape;3016;p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2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21" name="Google Shape;3021;p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" name="Google Shape;3025;p2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26" name="Google Shape;3026;p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p2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31" name="Google Shape;3031;p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2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36" name="Google Shape;3036;p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20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16" name="Google Shape;2916;p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20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21" name="Google Shape;2921;p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20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26" name="Google Shape;2926;p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20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31" name="Google Shape;2931;p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p20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36" name="Google Shape;2936;p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p2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41" name="Google Shape;2941;p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p2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46" name="Google Shape;2946;p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UFH">
  <p:cSld name="Title Slide UFH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7"/>
          <p:cNvSpPr/>
          <p:nvPr/>
        </p:nvSpPr>
        <p:spPr>
          <a:xfrm>
            <a:off x="0" y="0"/>
            <a:ext cx="12192000" cy="4876800"/>
          </a:xfrm>
          <a:prstGeom prst="rect">
            <a:avLst/>
          </a:prstGeom>
          <a:gradFill>
            <a:gsLst>
              <a:gs pos="0">
                <a:srgbClr val="0063B2"/>
              </a:gs>
              <a:gs pos="96000">
                <a:srgbClr val="163874"/>
              </a:gs>
              <a:gs pos="100000">
                <a:srgbClr val="163874"/>
              </a:gs>
            </a:gsLst>
            <a:lin ang="21593999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38133" y="717551"/>
            <a:ext cx="7831667" cy="331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8917" y="5382685"/>
            <a:ext cx="2588683" cy="9609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37"/>
          <p:cNvSpPr txBox="1">
            <a:spLocks noGrp="1"/>
          </p:cNvSpPr>
          <p:nvPr>
            <p:ph type="title"/>
          </p:nvPr>
        </p:nvSpPr>
        <p:spPr>
          <a:xfrm>
            <a:off x="838200" y="908052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C041-A27C-4F94-98DF-15AE8E161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21EB6-FD5E-432D-8E59-BD4F7C407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134C-ED26-4D75-B4E9-EB03F90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237F-062F-4A85-B0E3-C0716CFF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FD2C6-D817-40CB-BFF0-8153D01F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3C9B-B842-4D6E-9AE2-8947AF5D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6B67"/>
                </a:solidFill>
                <a:latin typeface="Abadi Extra Light" panose="020B02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40BCE-378A-4995-B760-865C9755A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badi" panose="020B0604020104020204" pitchFamily="34" charset="0"/>
              </a:defRPr>
            </a:lvl1pPr>
            <a:lvl2pPr>
              <a:defRPr>
                <a:solidFill>
                  <a:srgbClr val="A4C13A"/>
                </a:solidFill>
                <a:latin typeface="Abadi Extra Light" panose="020B02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FE060-4F3B-4D3B-A36B-282B61B5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B816C-94F6-4D43-9D7A-389EBBED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2A25-32E0-4026-AAF6-3E22E072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9E62D627-6A25-4DEA-A024-ABADF878B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8788" y="1592951"/>
            <a:ext cx="732024" cy="732024"/>
          </a:xfrm>
          <a:prstGeom prst="rect">
            <a:avLst/>
          </a:prstGeom>
        </p:spPr>
      </p:pic>
      <p:pic>
        <p:nvPicPr>
          <p:cNvPr id="12" name="Graphic 11" descr="Needle">
            <a:extLst>
              <a:ext uri="{FF2B5EF4-FFF2-40B4-BE49-F238E27FC236}">
                <a16:creationId xmlns:a16="http://schemas.microsoft.com/office/drawing/2014/main" id="{D61678A6-A54D-4F2A-A5C4-9EE9F061E0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8857" y="5422629"/>
            <a:ext cx="732024" cy="732024"/>
          </a:xfrm>
          <a:prstGeom prst="rect">
            <a:avLst/>
          </a:prstGeom>
        </p:spPr>
      </p:pic>
      <p:pic>
        <p:nvPicPr>
          <p:cNvPr id="14" name="Graphic 13" descr="Medical">
            <a:extLst>
              <a:ext uri="{FF2B5EF4-FFF2-40B4-BE49-F238E27FC236}">
                <a16:creationId xmlns:a16="http://schemas.microsoft.com/office/drawing/2014/main" id="{62737464-3184-493D-8524-9F1835BDC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8788" y="828960"/>
            <a:ext cx="823212" cy="823212"/>
          </a:xfrm>
          <a:prstGeom prst="rect">
            <a:avLst/>
          </a:prstGeom>
        </p:spPr>
      </p:pic>
      <p:pic>
        <p:nvPicPr>
          <p:cNvPr id="16" name="Graphic 15" descr="Heartbeat">
            <a:extLst>
              <a:ext uri="{FF2B5EF4-FFF2-40B4-BE49-F238E27FC236}">
                <a16:creationId xmlns:a16="http://schemas.microsoft.com/office/drawing/2014/main" id="{9ED7FEDD-922D-43EC-A4B1-C11E0769ED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7600" y="90847"/>
            <a:ext cx="914400" cy="914400"/>
          </a:xfrm>
          <a:prstGeom prst="rect">
            <a:avLst/>
          </a:prstGeom>
        </p:spPr>
      </p:pic>
      <p:pic>
        <p:nvPicPr>
          <p:cNvPr id="18" name="Graphic 17" descr="Brain in head">
            <a:extLst>
              <a:ext uri="{FF2B5EF4-FFF2-40B4-BE49-F238E27FC236}">
                <a16:creationId xmlns:a16="http://schemas.microsoft.com/office/drawing/2014/main" id="{70476AFC-F081-4842-9545-2F4CE432640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8857" y="6065471"/>
            <a:ext cx="781557" cy="781557"/>
          </a:xfrm>
          <a:prstGeom prst="rect">
            <a:avLst/>
          </a:prstGeom>
        </p:spPr>
      </p:pic>
      <p:pic>
        <p:nvPicPr>
          <p:cNvPr id="20" name="Graphic 19" descr="DNA">
            <a:extLst>
              <a:ext uri="{FF2B5EF4-FFF2-40B4-BE49-F238E27FC236}">
                <a16:creationId xmlns:a16="http://schemas.microsoft.com/office/drawing/2014/main" id="{0011502E-19D0-47D4-B8C5-F3EC24AAEB6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26013" y="3111419"/>
            <a:ext cx="764401" cy="764401"/>
          </a:xfrm>
          <a:prstGeom prst="rect">
            <a:avLst/>
          </a:prstGeom>
        </p:spPr>
      </p:pic>
      <p:pic>
        <p:nvPicPr>
          <p:cNvPr id="22" name="Graphic 21" descr="IV">
            <a:extLst>
              <a:ext uri="{FF2B5EF4-FFF2-40B4-BE49-F238E27FC236}">
                <a16:creationId xmlns:a16="http://schemas.microsoft.com/office/drawing/2014/main" id="{DF949A2E-A57F-4DE6-8FCF-73687547873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2166" y="3970825"/>
            <a:ext cx="764400" cy="764400"/>
          </a:xfrm>
          <a:prstGeom prst="rect">
            <a:avLst/>
          </a:prstGeom>
        </p:spPr>
      </p:pic>
      <p:pic>
        <p:nvPicPr>
          <p:cNvPr id="24" name="Graphic 23" descr="Medicine">
            <a:extLst>
              <a:ext uri="{FF2B5EF4-FFF2-40B4-BE49-F238E27FC236}">
                <a16:creationId xmlns:a16="http://schemas.microsoft.com/office/drawing/2014/main" id="{7F34C9A7-39EF-46FF-BAD9-844E3AE4550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03752" y="4704879"/>
            <a:ext cx="764400" cy="764400"/>
          </a:xfrm>
          <a:prstGeom prst="rect">
            <a:avLst/>
          </a:prstGeom>
        </p:spPr>
      </p:pic>
      <p:pic>
        <p:nvPicPr>
          <p:cNvPr id="26" name="Graphic 25" descr="Family with boy">
            <a:extLst>
              <a:ext uri="{FF2B5EF4-FFF2-40B4-BE49-F238E27FC236}">
                <a16:creationId xmlns:a16="http://schemas.microsoft.com/office/drawing/2014/main" id="{3E00D4B3-D582-4532-ADD8-9D3EA475731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27539" y="2349560"/>
            <a:ext cx="694660" cy="694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1B30A-8278-48C1-B5A5-F66A9F6FBA8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60" y="6301851"/>
            <a:ext cx="1368880" cy="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2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FA52-A22C-44AC-B1C0-83BD09FC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badi Extra Light" panose="020B02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64EF2-1D3D-4D6C-81D6-6B431BCFF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2BE9-4423-453E-8349-BCEE302E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A5514-B769-4FB5-9DE5-3989E029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6DC41-7F1E-4A69-B5DB-B876D3B8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B69E-E00D-4D8A-8364-BCA4E581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92279-9008-4033-AFA6-580822F70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 Extra Light" panose="020B02040201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66278-C8BC-4730-8AF7-D62642253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A3BB3-420C-4287-939C-F9A4D218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A8C9B-2294-4D02-881B-3AD7CED7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21699-1D5B-4E48-BB92-8C1AAEBF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92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54C0-6423-4693-9805-A70E113B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FAE11-1999-4E09-AA0A-DA6F4821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26012-8608-45F7-AE0A-2EF13040E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95CB4-3DCC-4D9E-9464-2100A3C14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67210-CB34-4C8F-A480-28EA9596A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7C77C-4DBC-4CB6-B316-99FE6EC5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C496A-C354-4B36-8693-BEEA052D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6ABD9-1E79-405D-A872-A47ED5AD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1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1C36-512E-4DFB-9D6C-4976F139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DA00E-B10E-4BDC-8122-FA9224CA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E19AA-49AA-493E-B669-82D62DED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77790-9CD8-4917-B574-827FF8F7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4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A0624-23F3-4C1D-8615-0EFD4B88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5CDA4-39F5-4675-86F2-6C69067E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A4F77-612F-49FE-A356-AD8135C4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6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1603-D49D-4D4D-AAB8-6605DFFE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9C7F-38AC-4C91-B3D3-794D98FA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2F545-F2DE-48C8-B381-27D6E8709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1046B-1723-4120-8B69-91456FD5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471FB-9F86-444E-AB1A-E98A8DDE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5D303-5C03-4177-9A51-E1071660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ABCC-3B32-47A1-A875-13BD9B80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97F81-4D4D-4CB5-BEEB-03AEF80D2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F8AEC-6B91-4D58-895E-2B7CD5377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7D640-7435-4F43-97C8-6F225DF3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61EC9-63C0-49C5-8AD8-17FA8C22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55338-6963-4161-A5DE-2FEFCCAA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DA13-D19B-48A8-BC1A-E96DAB7A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B6AD6-DD55-4761-9579-48A17A5C9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32DDD-EA20-4303-8BC8-4EF230F7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A5EC2-252D-4B25-9FF3-06A9C844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50EA0-D335-4F47-8A0C-6548459A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0716C-750D-4503-8FB8-0A8C4CE22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68928-CA68-4CFB-85AE-7B419F26E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D75F-9EBA-4A0B-9ACB-0CB0026E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1258F-9D2C-40DD-84D2-D6D63371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B1F41-1BE6-4B48-887A-0D96EB1B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7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7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27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6885C-FB24-47D4-8864-13E7DE40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DEFCE-72F1-408A-8009-8B3E263F5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AC8C1-C1E3-44B3-984A-51BB4004E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17DA-1E78-44F0-8348-E69747707E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D4E4-B589-453F-B7E3-5A44921B6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FCB02-AA3E-4A30-B9F6-458275807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0800-D3B7-4B07-A630-D3BC263FB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 Extra Light" panose="020B02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203"/>
          <p:cNvSpPr txBox="1">
            <a:spLocks noGrp="1"/>
          </p:cNvSpPr>
          <p:nvPr>
            <p:ph type="title"/>
          </p:nvPr>
        </p:nvSpPr>
        <p:spPr>
          <a:xfrm>
            <a:off x="363637" y="3460831"/>
            <a:ext cx="11066363" cy="54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br>
              <a:rPr lang="en-US" sz="395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569" dirty="0">
                <a:latin typeface="Arial"/>
                <a:ea typeface="Arial"/>
                <a:cs typeface="Arial"/>
                <a:sym typeface="Arial"/>
              </a:rPr>
              <a:t>HIPAA Privacy and Security</a:t>
            </a:r>
            <a:br>
              <a:rPr lang="en-US" sz="395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959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Mandy Rand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, IT Manager / HIPAA Security Officer</a:t>
            </a:r>
            <a:br>
              <a:rPr lang="en-US" sz="180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1800" i="1" dirty="0">
                <a:latin typeface="Arial"/>
                <a:ea typeface="Arial"/>
                <a:cs typeface="Arial"/>
                <a:sym typeface="Arial"/>
              </a:rPr>
            </a:br>
            <a:endParaRPr sz="3959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6" name="Google Shape;2906;p203"/>
          <p:cNvSpPr/>
          <p:nvPr/>
        </p:nvSpPr>
        <p:spPr>
          <a:xfrm>
            <a:off x="8483601" y="5168901"/>
            <a:ext cx="3111500" cy="14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7" name="Google Shape;2907;p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1483" y="5861583"/>
            <a:ext cx="3062937" cy="7424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8" name="Google Shape;2908;p203"/>
          <p:cNvCxnSpPr/>
          <p:nvPr/>
        </p:nvCxnSpPr>
        <p:spPr>
          <a:xfrm>
            <a:off x="451412" y="4109011"/>
            <a:ext cx="152785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212"/>
          <p:cNvSpPr txBox="1"/>
          <p:nvPr/>
        </p:nvSpPr>
        <p:spPr>
          <a:xfrm>
            <a:off x="930315" y="789463"/>
            <a:ext cx="9951868" cy="492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Security (protecting the system and the information it contains) includes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protecting against unauthorized access from outside and misuse from within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hardware and software (Physical Computer Systems)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personnel policies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practice policies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disaster/intrusion/response and recovery plans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designate security responsibilities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protocols regarding activities and security at personnel and work station level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Safeguards from fire, natural and environmental hazards and intrusions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p213"/>
          <p:cNvSpPr txBox="1"/>
          <p:nvPr/>
        </p:nvSpPr>
        <p:spPr>
          <a:xfrm>
            <a:off x="930315" y="354566"/>
            <a:ext cx="9951868" cy="661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Security Awareness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 Types of Security in HIPAA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Building\Physical Security</a:t>
            </a:r>
            <a:endParaRPr/>
          </a:p>
          <a:p>
            <a:pPr marL="1028700" marR="0" lvl="1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Building\Work Area Access</a:t>
            </a:r>
            <a:endParaRPr/>
          </a:p>
          <a:p>
            <a:pPr marL="1028700" marR="0" lvl="1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Locks and Keys</a:t>
            </a:r>
            <a:endParaRPr/>
          </a:p>
          <a:p>
            <a:pPr marL="1028700" marR="0" lvl="1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Badges\ID </a:t>
            </a:r>
            <a:endParaRPr/>
          </a:p>
          <a:p>
            <a:pPr marL="1028700" marR="0" lvl="1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Security Officer</a:t>
            </a:r>
            <a:endParaRPr/>
          </a:p>
          <a:p>
            <a:pPr marL="1028700" marR="0" lvl="1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Printers\Copy\Fax Machines</a:t>
            </a:r>
            <a:endParaRPr/>
          </a:p>
          <a:p>
            <a:pPr marL="10287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Computer\Electronic Security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Location of PCs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Passwords\Log On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 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Faxes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p214"/>
          <p:cNvSpPr txBox="1"/>
          <p:nvPr/>
        </p:nvSpPr>
        <p:spPr>
          <a:xfrm>
            <a:off x="930315" y="354566"/>
            <a:ext cx="9951868" cy="591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Security Awareness</a:t>
            </a:r>
            <a:endParaRPr/>
          </a:p>
          <a:p>
            <a:pPr marL="10287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Computer\Electronic Security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Location of PCs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Passwords\Log On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 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Faxes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aware of potential harm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Follow the e-mail policy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download non-MCMH approved programs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go to web sites that are not  work related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 unknown or suspicious e-mail, attachments</a:t>
            </a:r>
            <a:endParaRPr/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215"/>
          <p:cNvSpPr txBox="1"/>
          <p:nvPr/>
        </p:nvSpPr>
        <p:spPr>
          <a:xfrm>
            <a:off x="506569" y="443776"/>
            <a:ext cx="9951868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Password Security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Password Security?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tell anyone your password.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tape your password to your monitor, keep it in a secure place! 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 password if others know it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Enter your password in private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216"/>
          <p:cNvSpPr txBox="1"/>
          <p:nvPr/>
        </p:nvSpPr>
        <p:spPr>
          <a:xfrm>
            <a:off x="506569" y="443776"/>
            <a:ext cx="9951868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Guidelines for good passwords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a password that can be found in a dictionary</a:t>
            </a:r>
            <a:endParaRPr dirty="0"/>
          </a:p>
          <a:p>
            <a:pPr marL="914400" marR="0" lvl="2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a password that uses public information such as SSN, Credit Card or ATM #, Birthday, date, etc.</a:t>
            </a:r>
            <a:endParaRPr dirty="0"/>
          </a:p>
          <a:p>
            <a:pPr marL="914400" marR="0" lvl="2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Reuse old passwords or any variation</a:t>
            </a:r>
            <a:endParaRPr dirty="0"/>
          </a:p>
          <a:p>
            <a:pPr marL="914400" marR="0" lvl="2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user id or any variation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Guidelines for good passwords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endParaRPr dirty="0"/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an easy to remember sentence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Eight or more characters</a:t>
            </a:r>
            <a:endParaRPr dirty="0"/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upper and lower case characters, numbers and a special character (!@$?)</a:t>
            </a:r>
            <a:endParaRPr dirty="0"/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 to a completely new password each time </a:t>
            </a:r>
            <a:endParaRPr dirty="0"/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Memorize your password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216"/>
          <p:cNvSpPr txBox="1"/>
          <p:nvPr/>
        </p:nvSpPr>
        <p:spPr>
          <a:xfrm>
            <a:off x="506569" y="443776"/>
            <a:ext cx="443342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long would it take a hacker to crack your password?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lang="en-US" sz="4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657485F-D1C3-4608-8E8E-49418635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54" y="94781"/>
            <a:ext cx="6534614" cy="66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17"/>
          <p:cNvSpPr txBox="1"/>
          <p:nvPr/>
        </p:nvSpPr>
        <p:spPr>
          <a:xfrm>
            <a:off x="506569" y="443776"/>
            <a:ext cx="4834865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 of good passwords that are easy to remember: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lang="en-US" sz="3600" dirty="0"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cs typeface="Calibri"/>
                <a:sym typeface="Calibri"/>
              </a:rPr>
              <a:t>Mary is 15!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dirty="0">
                <a:latin typeface="Calibri"/>
                <a:cs typeface="Calibri"/>
                <a:sym typeface="Calibri"/>
              </a:rPr>
              <a:t>Will take the hacker 71,000 years to crack it.</a:t>
            </a: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lang="en-US" sz="4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I have 2 cats!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take the hacker 5 billions years.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97EE5E1-2A4E-47E3-AE77-D7D1711C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54" y="94781"/>
            <a:ext cx="6534614" cy="66684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Google Shape;2983;p218"/>
          <p:cNvSpPr txBox="1"/>
          <p:nvPr/>
        </p:nvSpPr>
        <p:spPr>
          <a:xfrm>
            <a:off x="763046" y="800614"/>
            <a:ext cx="995186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Communicate Quietly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Make it a habit – always lower your voice when discussing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patient information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Try to discuss patient care privately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Stop the conversation if someone walks up while giving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report or rounding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Pull curtains between beds in semi-private rooms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Escort patient/family out of public hearing range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p219"/>
          <p:cNvSpPr txBox="1"/>
          <p:nvPr/>
        </p:nvSpPr>
        <p:spPr>
          <a:xfrm>
            <a:off x="763046" y="800614"/>
            <a:ext cx="9951868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and Disclosure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sharing of protected health information (PHI) within the MCMH network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DISCLOSURE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releasing or providing access to PHI to anyone outside of MCMH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Generally, you may use and disclose PHI for treatment, payment, and healthcare operations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(TPO)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our organization WITHOUT patient authorization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requestor is not known to you, VERIFY their identity and authority before providing PHI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TPO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Provision of healthcare by healthcare providers including coordination of care and referrals to other providers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Payment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Activities related to reimbursement and premiums such as billing, utilization review, and eligibility determinations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Examples are:  training programs, accreditation, credentialing, quality improvement activities, case management, and business planning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Google Shape;2993;p220"/>
          <p:cNvSpPr txBox="1"/>
          <p:nvPr/>
        </p:nvSpPr>
        <p:spPr>
          <a:xfrm>
            <a:off x="763046" y="800614"/>
            <a:ext cx="9951868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and Disclosure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Limited PHI may also be used or disclosed without patient authorization when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law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 of disclosures required by law: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Births and deaths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Deaths from suspicious circumstances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Disease reporting to the Department of Health for specific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diseases identified by statute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Sudden Infant Death Syndrome (SIDS)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Child abuse or neglect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Abuse of the elderly, endangered, or impaired adult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NOTE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 Reporting of abuse of an individual who does not fall into these categories is                                                     	                 </a:t>
            </a:r>
            <a:r>
              <a:rPr lang="en-US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allowed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without authorization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Intentional infliction of knife or gunshot wounds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Reporting to registries, such as cancer or organ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transplantation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Disclosure to regulatory agencies such as CMS, FDA,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licensing boards, etc.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p204"/>
          <p:cNvSpPr txBox="1"/>
          <p:nvPr/>
        </p:nvSpPr>
        <p:spPr>
          <a:xfrm>
            <a:off x="852256" y="923277"/>
            <a:ext cx="9951868" cy="57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HIPAA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The Health Insurance Portability and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Accountability Act is a federal law that protects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the privacy and security of patients’ health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information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p221"/>
          <p:cNvSpPr txBox="1"/>
          <p:nvPr/>
        </p:nvSpPr>
        <p:spPr>
          <a:xfrm>
            <a:off x="684988" y="612844"/>
            <a:ext cx="9951868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Any access, use, or disclosure of confidential information outside of your job duties </a:t>
            </a: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prohibited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Never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share your password with anyone (this includes people working with you, for you, or under you or to IT personnel) and do not leave it accessible to anyone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access information except to meet needs specific to your job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Signing the MCMH Confidentiality Agreement is a condition of employment at MCMH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Breach of confidentiality is a terminable offense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222"/>
          <p:cNvSpPr txBox="1"/>
          <p:nvPr/>
        </p:nvSpPr>
        <p:spPr>
          <a:xfrm>
            <a:off x="684988" y="612844"/>
            <a:ext cx="995186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Faxing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Confidential data should be faxed only when mail will not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suffice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Faxes containing PHI and other confidential information must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have an official MCMH fax cover sheet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Reconfirm recipient’s fax number before transmitting.  Use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preset fax numbers when possible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Confirm receipt of fax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Notify your supervisor/HIPAA Office immediately if a fax is sent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in error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Google Shape;3008;p223"/>
          <p:cNvSpPr txBox="1"/>
          <p:nvPr/>
        </p:nvSpPr>
        <p:spPr>
          <a:xfrm>
            <a:off x="684988" y="612844"/>
            <a:ext cx="995186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Printed PHI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leave PHI “lying around” where others can see it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put PHI, including patient stickers and medication labels, in the regular trash.  Shred or place in the locked shred bins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Obliterate patient information on IV bags or cover with white labels before placing in the regular trash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retrieving information from the printer and mailing/faxing information, check every page to make sure it is the correct patient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p224"/>
          <p:cNvSpPr txBox="1"/>
          <p:nvPr/>
        </p:nvSpPr>
        <p:spPr>
          <a:xfrm>
            <a:off x="662685" y="243512"/>
            <a:ext cx="9951868" cy="65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Electronic PHI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aware of your computer screen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Position your monitor so the screen cannot easily be seen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by anyone passing by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Minimize the screen if someone walks up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Log off or lock your computer prior to stepping away from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it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●  Encrypt any e-mail containing PHI sent over the internet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●  Remember that all e-mails are the property of MCMH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Passwords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Always maintain and use passwords in a secure and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confidential manner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Never share your password or use someone else’s sign on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information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●  If you are asked to sign on using someone else’s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information, refuse to do so and report them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p225"/>
          <p:cNvSpPr txBox="1"/>
          <p:nvPr/>
        </p:nvSpPr>
        <p:spPr>
          <a:xfrm>
            <a:off x="662685" y="243512"/>
            <a:ext cx="9951868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Violations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Violations of HIPAA are taken seriously and can result in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dismissal, fines, and/or imprisonment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It can happen to you if you inappropriately access a patient’s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record that is not part of your job duties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It can also happen to you if you disclose PHI to anyone outside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of MCMH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Accidental Disclosure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Mistakes happen… If you disclose private data in error to an unauthorized person or if you breach the security of private data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Acknowledge the mistake, and notify your supervisor or HIPAA Office immediately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Learn from the error – change procedures or practices as needed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Assist in correcting or recovering from the error ONLY if instructed to do so – do not try to cover it up or “make it right” on your own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226"/>
          <p:cNvSpPr txBox="1"/>
          <p:nvPr/>
        </p:nvSpPr>
        <p:spPr>
          <a:xfrm>
            <a:off x="662685" y="243512"/>
            <a:ext cx="995186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Intentional Disclosure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ignore the rules and carelessly or deliberately use or disclose PHI inappropriately, you can expect MCMH disciplinary action, civil liability, and/or criminal charges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intentional violations, known or suspected, must be reported immediately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To be investigated and managed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To be prevented from happening again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Damages can be kept to a minimum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To minimize personal risk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p227"/>
          <p:cNvSpPr txBox="1"/>
          <p:nvPr/>
        </p:nvSpPr>
        <p:spPr>
          <a:xfrm>
            <a:off x="662685" y="243512"/>
            <a:ext cx="9951868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HIPAA Enforcement Requirements</a:t>
            </a:r>
            <a:endParaRPr sz="4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4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Strict liability fines up to $1,500,000 per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occurrence</a:t>
            </a:r>
            <a:endParaRPr sz="4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Requirement that we notify AHCA of a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“breach” including inappropriate access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to a patient’s record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en-US" sz="5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be held personally liable!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228"/>
          <p:cNvSpPr txBox="1"/>
          <p:nvPr/>
        </p:nvSpPr>
        <p:spPr>
          <a:xfrm>
            <a:off x="662685" y="243512"/>
            <a:ext cx="9951868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Can You Do To Help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Notify the MCMH HIPAA Office as soon as you suspect a possible breach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The HIPAA Office will then determine if any actual breach has occurred and take care of the notification process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Help us keep patient contact information current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Follow your department’s documentation requirements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Take steps to prevent breaches from happening in your department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Never access patient information except as needed to perform your job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When in doubt it is best to report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229"/>
          <p:cNvSpPr txBox="1"/>
          <p:nvPr/>
        </p:nvSpPr>
        <p:spPr>
          <a:xfrm>
            <a:off x="684988" y="232360"/>
            <a:ext cx="9951868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Remember:  Be Aware of PHI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When papers containing PHI are no longer needed, place them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in a locked shred bin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Be careful not to leave PHI at copy or fax machines, printers, or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in conference rooms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When retrieving information from the printer and mailing/faxing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information, check all pages to make sure it is the correct patient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Do not take patient charts out of the hospital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Turn computer screens away from traffic or use privacy screens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and be aware of those around you when using PHI on computers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Log off or lock your computer prior to stepping away.  You are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responsible for all access under your log-on credentials</a:t>
            </a:r>
            <a:endParaRPr sz="2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p205"/>
          <p:cNvSpPr txBox="1"/>
          <p:nvPr/>
        </p:nvSpPr>
        <p:spPr>
          <a:xfrm>
            <a:off x="852256" y="923277"/>
            <a:ext cx="9951868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Privacy Rule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provides for the protection of patient privacy and grants patients certain rights regarding their health information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Security Rule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provides for the security of electronically stored health information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06"/>
          <p:cNvSpPr txBox="1"/>
          <p:nvPr/>
        </p:nvSpPr>
        <p:spPr>
          <a:xfrm>
            <a:off x="852256" y="923277"/>
            <a:ext cx="9951868" cy="557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does HIPAA affect me?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MCMH requires ALL workforce members to sign the MCMH Confidentiality Agreement, and work together to protect the confidentiality and security of patient, proprietary, and other confidential information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“Confidentiality is everyone’s </a:t>
            </a:r>
            <a:r>
              <a:rPr lang="en-US" sz="3200" b="1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not everyone’s business”</a:t>
            </a:r>
            <a:endParaRPr sz="32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207"/>
          <p:cNvSpPr txBox="1"/>
          <p:nvPr/>
        </p:nvSpPr>
        <p:spPr>
          <a:xfrm>
            <a:off x="852256" y="923277"/>
            <a:ext cx="9951868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Protected Health Information (PHI)</a:t>
            </a:r>
            <a:endParaRPr sz="4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Applies to health information in all forms:</a:t>
            </a:r>
            <a:endParaRPr sz="4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Written</a:t>
            </a:r>
            <a:endParaRPr sz="4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Spoken</a:t>
            </a:r>
            <a:endParaRPr sz="4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Electronic</a:t>
            </a:r>
            <a:endParaRPr sz="4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Photographic</a:t>
            </a:r>
            <a:endParaRPr sz="4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endParaRPr sz="4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208"/>
          <p:cNvSpPr txBox="1"/>
          <p:nvPr/>
        </p:nvSpPr>
        <p:spPr>
          <a:xfrm>
            <a:off x="852256" y="923277"/>
            <a:ext cx="9951868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Identifiers that apply to patients, their families, household members and employers: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Name						●  Health Plan Beneficiary	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Address (Street Address, City, 			●  Account Number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County, Zip Code, or other	                                ●  Certificate/License Number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Geographic Codes				●  Any Vehicle or Device Serial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Dates related to Patient (DOB,			    Number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DOS, etc)					●  Web URL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Age Greater than 89 (Due to			●  Internet Protocol (IP) Address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The fact that &gt;90 years of age			●  Finger or Voice Prints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Population is relatively small			●  Photographic Images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Telephone Number				●  Any Other Unique Indentifying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Fax Number					    Number, Characteristic, or Code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E-mail Address					    (whether generally available in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Social Security Number				    the public realm or not)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Medical Record Number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209"/>
          <p:cNvSpPr txBox="1"/>
          <p:nvPr/>
        </p:nvSpPr>
        <p:spPr>
          <a:xfrm>
            <a:off x="952617" y="302359"/>
            <a:ext cx="9951868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Sharing of Information with Family and Friends Involved in the Patient’s Care by Physicians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Generally you may share information directly relevant to the person’s involvement with the patient’s care or for payment related to care under the following circumstances: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patient is present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otherwise available prior to the disclosure, you must: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Obtain the patient’s agreement </a:t>
            </a:r>
            <a:r>
              <a:rPr lang="en-US" sz="20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Provide the patient an opportunity to object, and they do not </a:t>
            </a:r>
            <a:r>
              <a:rPr lang="en-US" sz="20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Using professional judgment, reasonably infer from 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circumstances that the patient does not object 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patient is not present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or is incapacitated, or in an emergency situation, you may provide: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The information directly relevant to family/friend’s 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involvement in the patient’s care, if you determine it is in 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the patient’s best interest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p210"/>
          <p:cNvSpPr txBox="1"/>
          <p:nvPr/>
        </p:nvSpPr>
        <p:spPr>
          <a:xfrm>
            <a:off x="818803" y="309961"/>
            <a:ext cx="9951868" cy="698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MCMH must take </a:t>
            </a:r>
            <a:r>
              <a:rPr lang="en-US" sz="2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reasonable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steps to make sure PHI is kept private.  Incidental disclosures happen when reasonable safeguards have been taken to protect a patient’s information and a visitor or another patient happens to hear or see the PHI that you are using.  You will not be liable for incidental disclosures, provided you are taking reasonable precautions.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Dispose of PHI properly by shredding or placing in a locked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shredding bin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Remove patient labels from lab coats or scrub jackets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before going outside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When accessing PHI on a computer, be aware of anyone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nearby and do not allow them to view your computer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screen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●  Log off or lock your computer prior to stepping away from It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●  Do not leave PHI on unattended desks, computer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terminals, fax machines, or copiers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3864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p211"/>
          <p:cNvSpPr txBox="1"/>
          <p:nvPr/>
        </p:nvSpPr>
        <p:spPr>
          <a:xfrm>
            <a:off x="930315" y="789463"/>
            <a:ext cx="9951868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Safeguards (cont)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If you happen to notice PHI that is left out, do not read it –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close it or put it away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PHI used in public areas should be placed face down on the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desk/counter or placed in a folder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After business hours or when not in use, PHI should be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supervised or kept in a locked location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Avoid discussing PHI in public areas such as cafeterias and 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hallways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2243</Words>
  <Application>Microsoft Office PowerPoint</Application>
  <PresentationFormat>Widescreen</PresentationFormat>
  <Paragraphs>288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Abadi</vt:lpstr>
      <vt:lpstr>Abadi Extra Light</vt:lpstr>
      <vt:lpstr>Arial</vt:lpstr>
      <vt:lpstr>Calibri</vt:lpstr>
      <vt:lpstr>Noto Sans Symbols</vt:lpstr>
      <vt:lpstr>Office Theme</vt:lpstr>
      <vt:lpstr>3_Office Theme</vt:lpstr>
      <vt:lpstr> HIPAA Privacy and Security  Mandy Rand, IT Manager / HIPAA Security Officer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New Hire Orientation Program</dc:title>
  <dc:creator>Brandies,Corey W</dc:creator>
  <cp:lastModifiedBy>Kevin Angel</cp:lastModifiedBy>
  <cp:revision>57</cp:revision>
  <cp:lastPrinted>2021-06-09T17:22:49Z</cp:lastPrinted>
  <dcterms:created xsi:type="dcterms:W3CDTF">2018-07-31T23:09:45Z</dcterms:created>
  <dcterms:modified xsi:type="dcterms:W3CDTF">2022-09-15T15:05:49Z</dcterms:modified>
</cp:coreProperties>
</file>