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  <p:sldMasterId id="2147483828" r:id="rId2"/>
  </p:sldMasterIdLst>
  <p:notesMasterIdLst>
    <p:notesMasterId r:id="rId31"/>
  </p:notesMasterIdLst>
  <p:sldIdLst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634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6" roundtripDataSignature="AMtx7mgaFsGaiX04/BINqKydAxG9EPiG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8" autoAdjust="0"/>
  </p:normalViewPr>
  <p:slideViewPr>
    <p:cSldViewPr snapToGrid="0">
      <p:cViewPr>
        <p:scale>
          <a:sx n="81" d="100"/>
          <a:sy n="81" d="100"/>
        </p:scale>
        <p:origin x="664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1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3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1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17" Type="http://schemas.openxmlformats.org/officeDocument/2006/relationships/presProps" Target="presProps.xml"/><Relationship Id="rId32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32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2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03" name="Google Shape;2903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2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1" name="Google Shape;2951;p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2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6" name="Google Shape;2956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2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61" name="Google Shape;2961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66" name="Google Shape;2966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2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1" name="Google Shape;297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2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1" name="Google Shape;297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93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2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6" name="Google Shape;2976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2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81" name="Google Shape;2981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2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86" name="Google Shape;298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91" name="Google Shape;2991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20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11" name="Google Shape;2911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2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96" name="Google Shape;2996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01" name="Google Shape;3001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06" name="Google Shape;3006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2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11" name="Google Shape;3011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2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16" name="Google Shape;3016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21" name="Google Shape;3021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p2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26" name="Google Shape;3026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2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31" name="Google Shape;303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2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36" name="Google Shape;3036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0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16" name="Google Shape;2916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20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1" name="Google Shape;2921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0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6" name="Google Shape;2926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20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1" name="Google Shape;2931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20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6" name="Google Shape;2936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2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41" name="Google Shape;2941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2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46" name="Google Shape;2946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UFH">
  <p:cSld name="Title Slide UF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7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gradFill>
            <a:gsLst>
              <a:gs pos="0">
                <a:srgbClr val="0063B2"/>
              </a:gs>
              <a:gs pos="96000">
                <a:srgbClr val="163874"/>
              </a:gs>
              <a:gs pos="100000">
                <a:srgbClr val="163874"/>
              </a:gs>
            </a:gsLst>
            <a:lin ang="21593999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8133" y="717551"/>
            <a:ext cx="7831667" cy="331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8917" y="5382685"/>
            <a:ext cx="2588683" cy="96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7"/>
          <p:cNvSpPr txBox="1">
            <a:spLocks noGrp="1"/>
          </p:cNvSpPr>
          <p:nvPr>
            <p:ph type="title"/>
          </p:nvPr>
        </p:nvSpPr>
        <p:spPr>
          <a:xfrm>
            <a:off x="838200" y="908052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C041-A27C-4F94-98DF-15AE8E161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21EB6-FD5E-432D-8E59-BD4F7C407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134C-ED26-4D75-B4E9-EB03F90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237F-062F-4A85-B0E3-C0716CFF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D2C6-D817-40CB-BFF0-8153D01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3C9B-B842-4D6E-9AE2-8947AF5D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6B67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0BCE-378A-4995-B760-865C9755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badi" panose="020B0604020104020204" pitchFamily="34" charset="0"/>
              </a:defRPr>
            </a:lvl1pPr>
            <a:lvl2pPr>
              <a:defRPr>
                <a:solidFill>
                  <a:srgbClr val="A4C13A"/>
                </a:solidFill>
                <a:latin typeface="Abadi Extra Light" panose="020B02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E060-4F3B-4D3B-A36B-282B61B5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816C-94F6-4D43-9D7A-389EBBED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2A25-32E0-4026-AAF6-3E22E072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9E62D627-6A25-4DEA-A024-ABADF878B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788" y="1592951"/>
            <a:ext cx="732024" cy="732024"/>
          </a:xfrm>
          <a:prstGeom prst="rect">
            <a:avLst/>
          </a:prstGeom>
        </p:spPr>
      </p:pic>
      <p:pic>
        <p:nvPicPr>
          <p:cNvPr id="12" name="Graphic 11" descr="Needle">
            <a:extLst>
              <a:ext uri="{FF2B5EF4-FFF2-40B4-BE49-F238E27FC236}">
                <a16:creationId xmlns:a16="http://schemas.microsoft.com/office/drawing/2014/main" id="{D61678A6-A54D-4F2A-A5C4-9EE9F061E0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8857" y="5422629"/>
            <a:ext cx="732024" cy="732024"/>
          </a:xfrm>
          <a:prstGeom prst="rect">
            <a:avLst/>
          </a:prstGeom>
        </p:spPr>
      </p:pic>
      <p:pic>
        <p:nvPicPr>
          <p:cNvPr id="14" name="Graphic 13" descr="Medical">
            <a:extLst>
              <a:ext uri="{FF2B5EF4-FFF2-40B4-BE49-F238E27FC236}">
                <a16:creationId xmlns:a16="http://schemas.microsoft.com/office/drawing/2014/main" id="{62737464-3184-493D-8524-9F1835BDC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788" y="828960"/>
            <a:ext cx="823212" cy="823212"/>
          </a:xfrm>
          <a:prstGeom prst="rect">
            <a:avLst/>
          </a:prstGeom>
        </p:spPr>
      </p:pic>
      <p:pic>
        <p:nvPicPr>
          <p:cNvPr id="16" name="Graphic 15" descr="Heartbeat">
            <a:extLst>
              <a:ext uri="{FF2B5EF4-FFF2-40B4-BE49-F238E27FC236}">
                <a16:creationId xmlns:a16="http://schemas.microsoft.com/office/drawing/2014/main" id="{9ED7FEDD-922D-43EC-A4B1-C11E0769ED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7600" y="90847"/>
            <a:ext cx="914400" cy="914400"/>
          </a:xfrm>
          <a:prstGeom prst="rect">
            <a:avLst/>
          </a:prstGeom>
        </p:spPr>
      </p:pic>
      <p:pic>
        <p:nvPicPr>
          <p:cNvPr id="18" name="Graphic 17" descr="Brain in head">
            <a:extLst>
              <a:ext uri="{FF2B5EF4-FFF2-40B4-BE49-F238E27FC236}">
                <a16:creationId xmlns:a16="http://schemas.microsoft.com/office/drawing/2014/main" id="{70476AFC-F081-4842-9545-2F4CE432640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8857" y="6065471"/>
            <a:ext cx="781557" cy="781557"/>
          </a:xfrm>
          <a:prstGeom prst="rect">
            <a:avLst/>
          </a:prstGeom>
        </p:spPr>
      </p:pic>
      <p:pic>
        <p:nvPicPr>
          <p:cNvPr id="20" name="Graphic 19" descr="DNA">
            <a:extLst>
              <a:ext uri="{FF2B5EF4-FFF2-40B4-BE49-F238E27FC236}">
                <a16:creationId xmlns:a16="http://schemas.microsoft.com/office/drawing/2014/main" id="{0011502E-19D0-47D4-B8C5-F3EC24AAEB6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26013" y="3111419"/>
            <a:ext cx="764401" cy="764401"/>
          </a:xfrm>
          <a:prstGeom prst="rect">
            <a:avLst/>
          </a:prstGeom>
        </p:spPr>
      </p:pic>
      <p:pic>
        <p:nvPicPr>
          <p:cNvPr id="22" name="Graphic 21" descr="IV">
            <a:extLst>
              <a:ext uri="{FF2B5EF4-FFF2-40B4-BE49-F238E27FC236}">
                <a16:creationId xmlns:a16="http://schemas.microsoft.com/office/drawing/2014/main" id="{DF949A2E-A57F-4DE6-8FCF-7368754787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2166" y="3970825"/>
            <a:ext cx="764400" cy="764400"/>
          </a:xfrm>
          <a:prstGeom prst="rect">
            <a:avLst/>
          </a:prstGeom>
        </p:spPr>
      </p:pic>
      <p:pic>
        <p:nvPicPr>
          <p:cNvPr id="24" name="Graphic 23" descr="Medicine">
            <a:extLst>
              <a:ext uri="{FF2B5EF4-FFF2-40B4-BE49-F238E27FC236}">
                <a16:creationId xmlns:a16="http://schemas.microsoft.com/office/drawing/2014/main" id="{7F34C9A7-39EF-46FF-BAD9-844E3AE455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03752" y="4704879"/>
            <a:ext cx="764400" cy="764400"/>
          </a:xfrm>
          <a:prstGeom prst="rect">
            <a:avLst/>
          </a:prstGeom>
        </p:spPr>
      </p:pic>
      <p:pic>
        <p:nvPicPr>
          <p:cNvPr id="26" name="Graphic 25" descr="Family with boy">
            <a:extLst>
              <a:ext uri="{FF2B5EF4-FFF2-40B4-BE49-F238E27FC236}">
                <a16:creationId xmlns:a16="http://schemas.microsoft.com/office/drawing/2014/main" id="{3E00D4B3-D582-4532-ADD8-9D3EA47573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27539" y="2349560"/>
            <a:ext cx="694660" cy="694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1B30A-8278-48C1-B5A5-F66A9F6FBA8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60" y="6301851"/>
            <a:ext cx="1368880" cy="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FA52-A22C-44AC-B1C0-83BD09FC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4EF2-1D3D-4D6C-81D6-6B431BCF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2BE9-4423-453E-8349-BCEE302E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5514-B769-4FB5-9DE5-3989E029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6DC41-7F1E-4A69-B5DB-B876D3B8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B69E-E00D-4D8A-8364-BCA4E581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2279-9008-4033-AFA6-580822F70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 Extra Light" panose="020B02040201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66278-C8BC-4730-8AF7-D6264225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A3BB3-420C-4287-939C-F9A4D218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A8C9B-2294-4D02-881B-3AD7CED7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21699-1D5B-4E48-BB92-8C1AAEB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54C0-6423-4693-9805-A70E113B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AE11-1999-4E09-AA0A-DA6F4821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6012-8608-45F7-AE0A-2EF13040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95CB4-3DCC-4D9E-9464-2100A3C1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67210-CB34-4C8F-A480-28EA9596A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7C77C-4DBC-4CB6-B316-99FE6EC5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C496A-C354-4B36-8693-BEEA052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6ABD9-1E79-405D-A872-A47ED5AD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1C36-512E-4DFB-9D6C-4976F139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DA00E-B10E-4BDC-8122-FA9224CA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E19AA-49AA-493E-B669-82D62DED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790-9CD8-4917-B574-827FF8F7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A0624-23F3-4C1D-8615-0EFD4B88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5CDA4-39F5-4675-86F2-6C69067E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F77-612F-49FE-A356-AD8135C4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1603-D49D-4D4D-AAB8-6605DFFE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9C7F-38AC-4C91-B3D3-794D98FA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F545-F2DE-48C8-B381-27D6E8709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1046B-1723-4120-8B69-91456FD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471FB-9F86-444E-AB1A-E98A8DDE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5D303-5C03-4177-9A51-E1071660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ABCC-3B32-47A1-A875-13BD9B80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97F81-4D4D-4CB5-BEEB-03AEF80D2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F8AEC-6B91-4D58-895E-2B7CD5377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D640-7435-4F43-97C8-6F225DF3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61EC9-63C0-49C5-8AD8-17FA8C22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55338-6963-4161-A5DE-2FEFCCAA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DA13-D19B-48A8-BC1A-E96DAB7A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B6AD6-DD55-4761-9579-48A17A5C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32DDD-EA20-4303-8BC8-4EF230F7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A5EC2-252D-4B25-9FF3-06A9C844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0EA0-D335-4F47-8A0C-6548459A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0716C-750D-4503-8FB8-0A8C4CE22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68928-CA68-4CFB-85AE-7B419F26E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D75F-9EBA-4A0B-9ACB-0CB0026E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258F-9D2C-40DD-84D2-D6D63371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B1F41-1BE6-4B48-887A-0D96EB1B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2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6885C-FB24-47D4-8864-13E7DE4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EFCE-72F1-408A-8009-8B3E263F5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C8C1-C1E3-44B3-984A-51BB4004E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17DA-1E78-44F0-8348-E69747707EB8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D4E4-B589-453F-B7E3-5A44921B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FCB02-AA3E-4A30-B9F6-45827580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Extra Light" panose="020B02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203"/>
          <p:cNvSpPr txBox="1">
            <a:spLocks noGrp="1"/>
          </p:cNvSpPr>
          <p:nvPr>
            <p:ph type="title"/>
          </p:nvPr>
        </p:nvSpPr>
        <p:spPr>
          <a:xfrm>
            <a:off x="363637" y="3460831"/>
            <a:ext cx="11066363" cy="54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b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69" dirty="0">
                <a:latin typeface="Arial"/>
                <a:ea typeface="Arial"/>
                <a:cs typeface="Arial"/>
                <a:sym typeface="Arial"/>
              </a:rPr>
              <a:t>HIPAA Privacy and Security</a:t>
            </a:r>
            <a:b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959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Mandy Rand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IT Manager / HIPAA Security Officer</a:t>
            </a:r>
            <a:br>
              <a:rPr lang="en-US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i="1" dirty="0">
                <a:latin typeface="Arial"/>
                <a:ea typeface="Arial"/>
                <a:cs typeface="Arial"/>
                <a:sym typeface="Arial"/>
              </a:rPr>
            </a:br>
            <a:endParaRPr sz="395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203"/>
          <p:cNvSpPr/>
          <p:nvPr/>
        </p:nvSpPr>
        <p:spPr>
          <a:xfrm>
            <a:off x="8483601" y="5168901"/>
            <a:ext cx="3111500" cy="14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8" name="Google Shape;2908;p203"/>
          <p:cNvCxnSpPr/>
          <p:nvPr/>
        </p:nvCxnSpPr>
        <p:spPr>
          <a:xfrm>
            <a:off x="451412" y="4109011"/>
            <a:ext cx="152785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MCMH – Madison County Memorial Hospital">
            <a:extLst>
              <a:ext uri="{FF2B5EF4-FFF2-40B4-BE49-F238E27FC236}">
                <a16:creationId xmlns:a16="http://schemas.microsoft.com/office/drawing/2014/main" id="{B6CE47F7-0B20-65A2-3281-D31A2AB7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212"/>
          <p:cNvSpPr txBox="1"/>
          <p:nvPr/>
        </p:nvSpPr>
        <p:spPr>
          <a:xfrm>
            <a:off x="930315" y="789463"/>
            <a:ext cx="9951868" cy="491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(protecting the system and the information it contains) includes:</a:t>
            </a:r>
            <a:endParaRPr lang="en-US"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lang="en-US" sz="36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protecting against unauthorized access from outside and misuse from within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Hardware and software (physical computer systems)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 policies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practice policies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disaster/intrusion/response and recovery plans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Designate security responsibilities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protocols regarding activities and security at personnel and workstation level</a:t>
            </a:r>
            <a:endParaRPr lang="en-US" dirty="0"/>
          </a:p>
          <a:p>
            <a:pPr marL="9144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Safeguards from fire, natural and environmental hazards and intrusions</a:t>
            </a:r>
            <a:endParaRPr lang="en-US" dirty="0"/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79493185-156B-5A95-C43C-E93B41D7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EC37-2CFE-89DC-5779-7274054A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15" y="573067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</a:pPr>
            <a:r>
              <a:rPr lang="en-US" sz="6000" dirty="0">
                <a:solidFill>
                  <a:srgbClr val="000000"/>
                </a:solidFill>
              </a:rPr>
              <a:t>General Security Awareness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E997F-66FC-A856-B557-DB7A22A5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4718"/>
            <a:ext cx="10512424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Two Types of Security in HIPAA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C4BD-3A9A-84D6-E22A-C6190A44AD8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2014" y="2117131"/>
            <a:ext cx="5157787" cy="368458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Building\Physical Security</a:t>
            </a:r>
            <a:endParaRPr lang="en-US" dirty="0"/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Building\Work Area Access</a:t>
            </a:r>
            <a:endParaRPr lang="en-US" dirty="0"/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Locks and Keys</a:t>
            </a:r>
            <a:endParaRPr lang="en-US" dirty="0"/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Badges\ID </a:t>
            </a:r>
            <a:endParaRPr lang="en-US" dirty="0"/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Security Officer</a:t>
            </a:r>
            <a:endParaRPr lang="en-US" dirty="0"/>
          </a:p>
          <a:p>
            <a:pPr marL="1028700" lvl="1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Printers\Copy\Fax Machines</a:t>
            </a:r>
            <a:endParaRPr lang="en-US" dirty="0"/>
          </a:p>
          <a:p>
            <a:pPr marL="1028700" lvl="1" indent="-41910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4995DB-14E4-455E-0AB3-F8B398A5CE1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1" y="2117131"/>
            <a:ext cx="5183188" cy="368458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Computer\Electronic Security</a:t>
            </a:r>
            <a:endParaRPr lang="en-US" dirty="0"/>
          </a:p>
          <a:p>
            <a:pPr marL="800100"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Computers</a:t>
            </a:r>
            <a:endParaRPr lang="en-US" dirty="0"/>
          </a:p>
          <a:p>
            <a:pPr marL="800100"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Location of PCs</a:t>
            </a:r>
            <a:endParaRPr lang="en-US" dirty="0"/>
          </a:p>
          <a:p>
            <a:pPr marL="800100"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Passwords\Log On</a:t>
            </a:r>
            <a:endParaRPr lang="en-US" dirty="0"/>
          </a:p>
          <a:p>
            <a:pPr marL="800100"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E-mail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Faxes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MCMH – Madison County Memorial Hospital">
            <a:extLst>
              <a:ext uri="{FF2B5EF4-FFF2-40B4-BE49-F238E27FC236}">
                <a16:creationId xmlns:a16="http://schemas.microsoft.com/office/drawing/2014/main" id="{48B6A6C3-3133-610C-2F44-060ACDC7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214"/>
          <p:cNvSpPr txBox="1"/>
          <p:nvPr/>
        </p:nvSpPr>
        <p:spPr>
          <a:xfrm>
            <a:off x="1120066" y="559518"/>
            <a:ext cx="9951868" cy="34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Security Awareness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aware of potential harm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 the e-mail policy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download non-MCMH approved programs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go to web sites that are not work related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 unknown or suspicious e-mail, attachments</a:t>
            </a:r>
            <a:endParaRPr dirty="0"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C875EB53-BFB9-C3BC-BBA8-F1734B6C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215"/>
          <p:cNvSpPr txBox="1"/>
          <p:nvPr/>
        </p:nvSpPr>
        <p:spPr>
          <a:xfrm>
            <a:off x="506569" y="443776"/>
            <a:ext cx="995186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 Security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Password Security?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tell anyone your password.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tape your password to your monitor, keep it in a secure place!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password if others know it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 your password in private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9376FA54-D4A2-4B10-B89E-9DD94BEF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16"/>
          <p:cNvSpPr txBox="1"/>
          <p:nvPr/>
        </p:nvSpPr>
        <p:spPr>
          <a:xfrm>
            <a:off x="506569" y="443776"/>
            <a:ext cx="9951868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Guidelines for good passwords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password that can be found in a dictionary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password that uses public information such as SSN, Credit Card or ATM #, Birthday, date, etc.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Reuse old passwords or any variation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user id or any variation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Guidelines for good passwords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 easy to remember sentence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Eight or more characters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upper and lower case characters, numbers and a special character (!@$?)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to a completely new password each time 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Memorize your password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0D6775E1-693F-5D56-3A0A-9298DB14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16"/>
          <p:cNvSpPr txBox="1"/>
          <p:nvPr/>
        </p:nvSpPr>
        <p:spPr>
          <a:xfrm>
            <a:off x="506569" y="443776"/>
            <a:ext cx="443342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long would it take a hacker to crack your password?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657485F-D1C3-4608-8E8E-49418635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4" y="94781"/>
            <a:ext cx="6534614" cy="66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17"/>
          <p:cNvSpPr txBox="1"/>
          <p:nvPr/>
        </p:nvSpPr>
        <p:spPr>
          <a:xfrm>
            <a:off x="506569" y="443776"/>
            <a:ext cx="4834865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good passwords that are easy to remember: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cs typeface="Calibri"/>
                <a:sym typeface="Calibri"/>
              </a:rPr>
              <a:t>Mary is 15!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dirty="0">
                <a:latin typeface="Calibri"/>
                <a:cs typeface="Calibri"/>
                <a:sym typeface="Calibri"/>
              </a:rPr>
              <a:t>Will take the hacker 71,000 years to crack it.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I have 2 cats!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take the hacker 5 billions years.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7EE5E1-2A4E-47E3-AE77-D7D1711C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4" y="94781"/>
            <a:ext cx="6534614" cy="66684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218"/>
          <p:cNvSpPr txBox="1"/>
          <p:nvPr/>
        </p:nvSpPr>
        <p:spPr>
          <a:xfrm>
            <a:off x="763046" y="800614"/>
            <a:ext cx="995186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Communicate Quietly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Make it a habit – always lower your voice when discussing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patient information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Try to discuss patient care privately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Stop the conversation if someone walks up while giving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report or rounding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Pull curtains between beds in semi-private rooms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Escort patient/family out of public hearing range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1264C4C0-1927-3038-CF08-9D3F87E9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219"/>
          <p:cNvSpPr txBox="1"/>
          <p:nvPr/>
        </p:nvSpPr>
        <p:spPr>
          <a:xfrm>
            <a:off x="763046" y="800614"/>
            <a:ext cx="995186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and Disclosure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sharing of protected health information (PHI) within the MCMH network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DISCLOSURE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releasing or providing access to PHI to anyone outside of MCMH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Generally, you may use and disclose PHI for treatment, payment, and healthcare operations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(TPO)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our organization WITHOUT patient authorization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requestor is not known to you, VERIFY their identity and authority before providing PHI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TPO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Provision of healthcare by healthcare providers including coordination of care and referrals to other providers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Activities related to reimbursement and premiums such as billing, utilization review, and eligibility determinations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Examples are:  training programs, accreditation, credentialing, quality improvement activities, case management, and business planning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77259300-5EA0-4EF7-19F0-CCEF3B7C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p220"/>
          <p:cNvSpPr txBox="1"/>
          <p:nvPr/>
        </p:nvSpPr>
        <p:spPr>
          <a:xfrm>
            <a:off x="763046" y="800614"/>
            <a:ext cx="9951868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and Disclosure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Limited PHI may also be used or disclosed without patient authorization when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law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disclosures required by law: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Births and deaths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Deaths from suspicious circumstances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Disease reporting to the Department of Health for specific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diseases identified by statute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Sudden Infant Death Syndrome (SIDS)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Child abuse or neglect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Abuse of the elderly, endangered, or impaired adult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NOTE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Reporting of abuse of an individual who does not fall into these categories 		  is </a:t>
            </a:r>
            <a:r>
              <a:rPr lang="en-US" sz="20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allowed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without authorization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Intentional infliction of knife or gunshot wounds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Reporting to registries, such as cancer or organ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transplantation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Disclosure to regulatory agencies such as CMS, FDA,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licensing boards, etc.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A9DC834F-68FB-CBAA-1472-7F8CA467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4"/>
          <p:cNvSpPr txBox="1"/>
          <p:nvPr/>
        </p:nvSpPr>
        <p:spPr>
          <a:xfrm>
            <a:off x="838200" y="1690688"/>
            <a:ext cx="10515599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HIPAA 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stands for the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Insurance Portability and Accountability Act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federal law that protects the privacy and security of patients’ health information.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5DCC-063F-2D2A-FA4F-14CC491A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is HIPAA?</a:t>
            </a:r>
            <a:endParaRPr lang="en-US" dirty="0"/>
          </a:p>
        </p:txBody>
      </p:sp>
      <p:pic>
        <p:nvPicPr>
          <p:cNvPr id="4" name="Picture 2" descr="MCMH – Madison County Memorial Hospital">
            <a:extLst>
              <a:ext uri="{FF2B5EF4-FFF2-40B4-BE49-F238E27FC236}">
                <a16:creationId xmlns:a16="http://schemas.microsoft.com/office/drawing/2014/main" id="{0E747A65-69B2-8F9B-2EDE-DF1C0D36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p221"/>
          <p:cNvSpPr txBox="1"/>
          <p:nvPr/>
        </p:nvSpPr>
        <p:spPr>
          <a:xfrm>
            <a:off x="684988" y="612844"/>
            <a:ext cx="995186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access, use, or disclosure of confidential information outside of your job duties </a:t>
            </a: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prohibited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share your password with anyone (this includes people working with you, for you, or under you or to IT personnel) and do not leave it accessible to anyone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access information except to meet needs specific to your job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Signing the MCMH Confidentiality Agreement is a condition of employment at MCMH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Breach of confidentiality is a terminable offense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09A67AE5-F9F7-E7E9-7D53-6ECA3DE1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222"/>
          <p:cNvSpPr txBox="1"/>
          <p:nvPr/>
        </p:nvSpPr>
        <p:spPr>
          <a:xfrm>
            <a:off x="684988" y="612844"/>
            <a:ext cx="99518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Faxing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Confidential data should be faxed only when mail will not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suffice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Faxes containing PHI and other confidential information must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have an official MCMH fax cover sheet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Reconfirm recipient’s fax number before transmitting.  Use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preset fax numbers when possible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Confirm receipt of fax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Notify your supervisor/HIPAA Office immediately if a fax is sent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in error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E8727026-EE96-5863-CF6D-F99C9908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223"/>
          <p:cNvSpPr txBox="1"/>
          <p:nvPr/>
        </p:nvSpPr>
        <p:spPr>
          <a:xfrm>
            <a:off x="684988" y="612844"/>
            <a:ext cx="995186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Printed PHI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leave PHI “lying around” where others can see it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put PHI, including patient stickers and medication labels, in the regular trash.  Shred or place in the locked shred bins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Obliterate patient information on IV bags or cover with white labels before placing in the regular trash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retrieving information from the printer and mailing/faxing information, check every page to make sure it is the correct patient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E58A6046-7D15-4B57-9CEE-B16596B2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224"/>
          <p:cNvSpPr txBox="1"/>
          <p:nvPr/>
        </p:nvSpPr>
        <p:spPr>
          <a:xfrm>
            <a:off x="662685" y="243512"/>
            <a:ext cx="9951868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Electronic PHI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aware of your computer screen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Position your monitor so the screen cannot easily be seen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by anyone passing by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Minimize the screen if someone walks up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Log off or lock your computer prior to stepping away from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it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●  Encrypt any e-mail containing PHI sent over the internet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●  Remember that all e-mails are the property of MCMH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Always maintain and use passwords in a secure and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confidential manner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Never share your password or use someone else’s sign on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information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If you are asked to sign on using someone else’s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information, refuse to do so and report them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9CEBEBF1-59CE-AF28-7509-F85CC357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225"/>
          <p:cNvSpPr txBox="1"/>
          <p:nvPr/>
        </p:nvSpPr>
        <p:spPr>
          <a:xfrm>
            <a:off x="662685" y="243512"/>
            <a:ext cx="995186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Violations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Violations of HIPAA are taken seriously and can result in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dismissal, fines, and/or imprisonment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can happen to you if you inappropriately access a patient’s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record that is not part of your job duties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can also happen to you if you disclose PHI to anyone outside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of MCMH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Accidental Disclosure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Mistakes happen… If you disclose private data in error to an unauthorized person or if you breach the security of private data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Acknowledge the mistake, and notify your supervisor or HIPAA Office immediately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Learn from the error – change procedures or practices as needed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Assist in correcting or recovering from the error ONLY if instructed to do so – do not try to cover it up or “make it right” on your own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E8D35018-B0E0-5F3D-4A83-4E128354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26"/>
          <p:cNvSpPr txBox="1"/>
          <p:nvPr/>
        </p:nvSpPr>
        <p:spPr>
          <a:xfrm>
            <a:off x="662685" y="243512"/>
            <a:ext cx="995186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Intentional Disclosure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ignore the rules and carelessly or deliberately use or disclose PHI inappropriately, you can expect MCMH disciplinary action, civil liability, and/or criminal charges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intentional violations, known or suspected, must be reported immediately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be investigated and managed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be prevented from happening again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Damages can be kept to a minimum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minimize personal risk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ADB79A4F-97EB-6FAC-422A-3C376F6D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227"/>
          <p:cNvSpPr txBox="1"/>
          <p:nvPr/>
        </p:nvSpPr>
        <p:spPr>
          <a:xfrm>
            <a:off x="662685" y="243512"/>
            <a:ext cx="9951868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HIPAA Enforcement Requirements</a:t>
            </a:r>
            <a:endParaRPr sz="4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Strict liability fines up to $1,500,000 per                  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occurrence</a:t>
            </a:r>
            <a:endParaRPr sz="4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Requirement that we notify AHCA of a                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“breach” including inappropriate access 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to a patient’s record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US" sz="54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be held personally liable!</a:t>
            </a:r>
            <a:endParaRPr dirty="0"/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E84941F5-09CC-24E3-2D2D-4367D789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228"/>
          <p:cNvSpPr txBox="1"/>
          <p:nvPr/>
        </p:nvSpPr>
        <p:spPr>
          <a:xfrm>
            <a:off x="662685" y="243512"/>
            <a:ext cx="995186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Can You Do To Help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Notify the MCMH HIPAA Office as soon as you suspect a possible breach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The HIPAA Office will then determine if any actual breach has occurred and take care of the notification process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Help us keep patient contact information current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Follow your department’s documentation requirements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Take steps to prevent breaches from happening in your department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Never access patient information except as needed to perform your job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in doubt it is best to report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7CE69AC7-8679-B71D-CACE-535E7B75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229"/>
          <p:cNvSpPr txBox="1"/>
          <p:nvPr/>
        </p:nvSpPr>
        <p:spPr>
          <a:xfrm>
            <a:off x="684988" y="232360"/>
            <a:ext cx="9951868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Remember:  Be Aware of PHI</a:t>
            </a:r>
            <a:endParaRPr sz="36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papers containing PHI are no longer needed, place them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 a locked shred bin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Be careful not to leave PHI at copy or fax machines, printers, or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 conference rooms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retrieving information from the printer and mailing/faxing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information, check all pages to make sure it is the correct patient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Do not take patient charts out of the hospital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Turn computer screens away from traffic or use privacy screens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and be aware of those around you when using PHI on computers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Log off or lock your computer prior to stepping away.  You are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responsible for all access under your log-on credentials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D104B931-7899-E313-2FED-E3D8B656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9511-1CE5-25B6-D7EB-148FFFE4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HIPAA Privacy &amp; Security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39C7-84F0-2B39-18A7-CB8E9C84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Privacy Rule</a:t>
            </a:r>
            <a:r>
              <a:rPr lang="en-US" dirty="0">
                <a:solidFill>
                  <a:srgbClr val="000000"/>
                </a:solidFill>
              </a:rPr>
              <a:t> provides for the protection of patient privacy and grants patients certain rights regarding their health information</a:t>
            </a:r>
            <a:endParaRPr lang="en-US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endParaRPr lang="en-US" dirty="0">
              <a:solidFill>
                <a:srgbClr val="FFFFFF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Security Rule </a:t>
            </a:r>
            <a:r>
              <a:rPr lang="en-US" dirty="0">
                <a:solidFill>
                  <a:srgbClr val="000000"/>
                </a:solidFill>
              </a:rPr>
              <a:t>provides for the security of electronically stored health information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60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MCMH – Madison County Memorial Hospital">
            <a:extLst>
              <a:ext uri="{FF2B5EF4-FFF2-40B4-BE49-F238E27FC236}">
                <a16:creationId xmlns:a16="http://schemas.microsoft.com/office/drawing/2014/main" id="{0965DC82-07A1-3085-8D8E-526B2BA6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6157-ABC7-2FE1-FFD7-4D81B7DF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How does HIPAA affect me?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FDCA-F6B6-BBA6-6211-36354CCBC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r>
              <a:rPr lang="en-US" dirty="0">
                <a:solidFill>
                  <a:srgbClr val="000000"/>
                </a:solidFill>
              </a:rPr>
              <a:t>MCMH requires ALL workforce members to sign the MCMH Confidentiality Agreement, and work together to protect the confidentiality and security of patient, proprietary, and other confidential information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6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6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r>
              <a:rPr lang="en-US" sz="2400" i="1" dirty="0">
                <a:solidFill>
                  <a:srgbClr val="000000"/>
                </a:solidFill>
              </a:rPr>
              <a:t>“Confidentiality is everyone’s </a:t>
            </a:r>
            <a:r>
              <a:rPr lang="en-US" sz="2400" b="1" i="1" u="sng" dirty="0">
                <a:solidFill>
                  <a:srgbClr val="000000"/>
                </a:solidFill>
              </a:rPr>
              <a:t>JOB</a:t>
            </a:r>
            <a:r>
              <a:rPr lang="en-US" sz="2400" i="1" dirty="0">
                <a:solidFill>
                  <a:srgbClr val="000000"/>
                </a:solidFill>
              </a:rPr>
              <a:t>, not everyone’s business”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Pts val="3600"/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MCMH – Madison County Memorial Hospital">
            <a:extLst>
              <a:ext uri="{FF2B5EF4-FFF2-40B4-BE49-F238E27FC236}">
                <a16:creationId xmlns:a16="http://schemas.microsoft.com/office/drawing/2014/main" id="{90C411D6-B8D0-5380-17A4-6B6C566D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0B4B-927E-0DFE-1474-04923FDB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Protected Health Information (PHI)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AB6ED-796F-77CD-632A-3935E638793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  <a:buNone/>
            </a:pPr>
            <a:r>
              <a:rPr lang="en-US" dirty="0">
                <a:solidFill>
                  <a:srgbClr val="000000"/>
                </a:solidFill>
              </a:rPr>
              <a:t>Applies to health information in all forms:</a:t>
            </a:r>
            <a:endParaRPr lang="en-US" b="1" i="1" dirty="0">
              <a:solidFill>
                <a:srgbClr val="00000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800" dirty="0">
                <a:solidFill>
                  <a:srgbClr val="000000"/>
                </a:solidFill>
              </a:rPr>
              <a:t>Written</a:t>
            </a:r>
            <a:endParaRPr lang="en-US" sz="2800" b="1" i="1" dirty="0">
              <a:solidFill>
                <a:srgbClr val="00000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800" dirty="0">
                <a:solidFill>
                  <a:srgbClr val="000000"/>
                </a:solidFill>
              </a:rPr>
              <a:t>Spoken</a:t>
            </a:r>
            <a:endParaRPr lang="en-US" sz="2800" b="1" i="1" dirty="0">
              <a:solidFill>
                <a:srgbClr val="00000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800" dirty="0">
                <a:solidFill>
                  <a:srgbClr val="000000"/>
                </a:solidFill>
              </a:rPr>
              <a:t>Electronic</a:t>
            </a:r>
            <a:endParaRPr lang="en-US" sz="2800" b="1" i="1" dirty="0">
              <a:solidFill>
                <a:srgbClr val="00000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800" dirty="0">
                <a:solidFill>
                  <a:srgbClr val="000000"/>
                </a:solidFill>
              </a:rPr>
              <a:t>Photographic</a:t>
            </a:r>
            <a:endParaRPr lang="en-US" sz="2800" b="1" i="1" dirty="0">
              <a:solidFill>
                <a:srgbClr val="00000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800" dirty="0">
                <a:solidFill>
                  <a:srgbClr val="000000"/>
                </a:solidFill>
              </a:rPr>
              <a:t>Etc.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5" name="Picture 2" descr="MCMH – Madison County Memorial Hospital">
            <a:extLst>
              <a:ext uri="{FF2B5EF4-FFF2-40B4-BE49-F238E27FC236}">
                <a16:creationId xmlns:a16="http://schemas.microsoft.com/office/drawing/2014/main" id="{5DD88354-4C1C-399B-DEC9-358966D0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08"/>
          <p:cNvSpPr txBox="1"/>
          <p:nvPr/>
        </p:nvSpPr>
        <p:spPr>
          <a:xfrm>
            <a:off x="852256" y="923277"/>
            <a:ext cx="99518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16EE2-72A2-3DA2-49F9-6E1D7D1D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Identifiers that apply to patients, their families, household members and employers: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ACC6D-6F9C-1911-382E-069B59A9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 sz="2000" dirty="0"/>
              <a:t>Name</a:t>
            </a:r>
          </a:p>
          <a:p>
            <a:r>
              <a:rPr lang="en-US" sz="2000" dirty="0"/>
              <a:t>Address (Street Address, City, County, Zip Code, Or other Geographic Codes)</a:t>
            </a:r>
          </a:p>
          <a:p>
            <a:r>
              <a:rPr lang="en-US" sz="2000" dirty="0"/>
              <a:t>Dates related to Patient (DOB, DOS, etc.)</a:t>
            </a:r>
          </a:p>
          <a:p>
            <a:r>
              <a:rPr lang="en-US" sz="2000" dirty="0"/>
              <a:t>Age greater than 89 (due to the face that &gt;90 years of age; population is relatively small)</a:t>
            </a:r>
          </a:p>
          <a:p>
            <a:r>
              <a:rPr lang="en-US" sz="2000" dirty="0"/>
              <a:t>Telephone Number</a:t>
            </a:r>
          </a:p>
          <a:p>
            <a:r>
              <a:rPr lang="en-US" sz="2000" dirty="0"/>
              <a:t>E-mail Address</a:t>
            </a:r>
          </a:p>
          <a:p>
            <a:r>
              <a:rPr lang="en-US" sz="2000" dirty="0"/>
              <a:t>Social Security Number</a:t>
            </a:r>
          </a:p>
          <a:p>
            <a:r>
              <a:rPr lang="en-US" sz="2000" dirty="0"/>
              <a:t>Medical Record Number</a:t>
            </a:r>
          </a:p>
          <a:p>
            <a:r>
              <a:rPr lang="en-US" sz="2000" dirty="0"/>
              <a:t>Health Plan Beneficiary</a:t>
            </a:r>
          </a:p>
          <a:p>
            <a:r>
              <a:rPr lang="en-US" sz="2000" dirty="0"/>
              <a:t>Account Number</a:t>
            </a:r>
          </a:p>
          <a:p>
            <a:r>
              <a:rPr lang="en-US" sz="2000" dirty="0"/>
              <a:t>Certificate/License Number</a:t>
            </a:r>
          </a:p>
          <a:p>
            <a:r>
              <a:rPr lang="en-US" sz="2000" dirty="0"/>
              <a:t>Any vehicle or device serial number</a:t>
            </a:r>
          </a:p>
          <a:p>
            <a:r>
              <a:rPr lang="en-US" sz="2000" dirty="0"/>
              <a:t>Web URL</a:t>
            </a:r>
          </a:p>
          <a:p>
            <a:r>
              <a:rPr lang="en-US" sz="2000" dirty="0"/>
              <a:t>Internet Protocol (IP) Address</a:t>
            </a:r>
          </a:p>
          <a:p>
            <a:r>
              <a:rPr lang="en-US" sz="2000" dirty="0"/>
              <a:t>Finger or Voice Prints</a:t>
            </a:r>
          </a:p>
          <a:p>
            <a:r>
              <a:rPr lang="en-US" sz="2000" dirty="0"/>
              <a:t>Photographic Images</a:t>
            </a:r>
          </a:p>
          <a:p>
            <a:r>
              <a:rPr lang="en-US" sz="2000" dirty="0"/>
              <a:t>Any Other Unique Identifying Number, Characteristics, or Code (whether generally available in the public realm or not). </a:t>
            </a:r>
          </a:p>
        </p:txBody>
      </p:sp>
      <p:pic>
        <p:nvPicPr>
          <p:cNvPr id="9" name="Picture 2" descr="MCMH – Madison County Memorial Hospital">
            <a:extLst>
              <a:ext uri="{FF2B5EF4-FFF2-40B4-BE49-F238E27FC236}">
                <a16:creationId xmlns:a16="http://schemas.microsoft.com/office/drawing/2014/main" id="{C0CD9FE5-FFA6-5519-8D17-5FD6CFE5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48EF-D91C-6E4E-ABB2-1DEC7125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Sharing of Information with Family and Friends Involved in the Patient’s Care by Physicians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DF75A-AFBA-2BF2-F324-A56FCCA52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dirty="0">
                <a:solidFill>
                  <a:srgbClr val="000000"/>
                </a:solidFill>
              </a:rPr>
              <a:t>Generally, you may share information directly relevant to the person’s involvement with the patient’s care or for payment related to care under the following circumstances:</a:t>
            </a:r>
            <a:endParaRPr lang="en-US" b="1" i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b="1" i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u="sng" dirty="0">
                <a:solidFill>
                  <a:srgbClr val="000000"/>
                </a:solidFill>
              </a:rPr>
              <a:t>If the patient is present</a:t>
            </a:r>
            <a:r>
              <a:rPr lang="en-US" dirty="0">
                <a:solidFill>
                  <a:srgbClr val="000000"/>
                </a:solidFill>
              </a:rPr>
              <a:t> or otherwise available prior to the disclosure, you must: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dirty="0">
                <a:solidFill>
                  <a:srgbClr val="000000"/>
                </a:solidFill>
              </a:rPr>
              <a:t>Obtain the patient’s agreement </a:t>
            </a:r>
            <a:r>
              <a:rPr lang="en-US" b="1" u="sng" dirty="0">
                <a:solidFill>
                  <a:srgbClr val="000000"/>
                </a:solidFill>
              </a:rPr>
              <a:t>or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dirty="0">
                <a:solidFill>
                  <a:srgbClr val="000000"/>
                </a:solidFill>
              </a:rPr>
              <a:t>Provide the patient an opportunity to object, and they do not </a:t>
            </a:r>
            <a:r>
              <a:rPr lang="en-US" b="1" u="sng" dirty="0">
                <a:solidFill>
                  <a:srgbClr val="000000"/>
                </a:solidFill>
              </a:rPr>
              <a:t>or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dirty="0">
                <a:solidFill>
                  <a:srgbClr val="000000"/>
                </a:solidFill>
              </a:rPr>
              <a:t>Using professional judgment, reasonably infer from circumstances that the patient does not object </a:t>
            </a:r>
            <a:endParaRPr lang="en-US" b="1" i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b="1" i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u="sng" dirty="0">
                <a:solidFill>
                  <a:srgbClr val="000000"/>
                </a:solidFill>
              </a:rPr>
              <a:t>If the patient is not present</a:t>
            </a:r>
            <a:r>
              <a:rPr lang="en-US" dirty="0">
                <a:solidFill>
                  <a:srgbClr val="000000"/>
                </a:solidFill>
              </a:rPr>
              <a:t>, or is incapacitated, or in an emergency situation, you may provide: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dirty="0">
                <a:solidFill>
                  <a:srgbClr val="000000"/>
                </a:solidFill>
              </a:rPr>
              <a:t>The information directly relevant to family/friend’s involvement in the patient’s care, if you determine it is in the patient’s best interest</a:t>
            </a:r>
            <a:endParaRPr lang="en-US" b="1" i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b="1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pic>
        <p:nvPicPr>
          <p:cNvPr id="5" name="Picture 2" descr="MCMH – Madison County Memorial Hospital">
            <a:extLst>
              <a:ext uri="{FF2B5EF4-FFF2-40B4-BE49-F238E27FC236}">
                <a16:creationId xmlns:a16="http://schemas.microsoft.com/office/drawing/2014/main" id="{57AD5296-DC90-38F8-7CB6-6D79D3D9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p210"/>
          <p:cNvSpPr txBox="1"/>
          <p:nvPr/>
        </p:nvSpPr>
        <p:spPr>
          <a:xfrm>
            <a:off x="1120066" y="982196"/>
            <a:ext cx="9951868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MCMH must take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reasonable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steps to make sure PHI is kept private.  Incidental disclosures happen when reasonable safeguards have been taken to protect a patient’s information and a visitor or another patient happens to hear or see the PHI that you are using.  You will not be liable for incidental disclosures, provided you are taking reasonable precautions.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Dispose of PHI properly by shredding or placing in a locked shredding bin.</a:t>
            </a:r>
            <a:endParaRPr lang="en-US" sz="24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Remove patient labels from lab coats or scrub jackets before going outside.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accessing PHI on a computer, be aware of anyone nearby and do not allow them to view your computer screen.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 off or lock your computer prior to stepping away from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it.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leave PHI on unattended desks, computer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erminals, fax machines, or copiers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MCMH – Madison County Memorial Hospital">
            <a:extLst>
              <a:ext uri="{FF2B5EF4-FFF2-40B4-BE49-F238E27FC236}">
                <a16:creationId xmlns:a16="http://schemas.microsoft.com/office/drawing/2014/main" id="{BE6D8A21-9F64-4A94-F1AB-07839F4A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211"/>
          <p:cNvSpPr txBox="1"/>
          <p:nvPr/>
        </p:nvSpPr>
        <p:spPr>
          <a:xfrm>
            <a:off x="930315" y="789463"/>
            <a:ext cx="9951868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F9B4C-35E8-1F0B-29F9-B702F9FD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Safeguards (cont.)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501B5-6E36-4A67-D9D4-2E5E0F8928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If you happen to notice PHI that is left out, do not read it – close it or put it away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PHI used in public areas should be placed face down on the desk/counter or placed in a folder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After business hours or when not in use, PHI should be supervised or kept in a locked location</a:t>
            </a:r>
            <a:endParaRPr lang="en-US" b="1" i="1" dirty="0">
              <a:solidFill>
                <a:srgbClr val="000000"/>
              </a:solidFill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>
                <a:solidFill>
                  <a:srgbClr val="000000"/>
                </a:solidFill>
              </a:rPr>
              <a:t>Avoid discussing PHI in public areas such as cafeterias and hallways</a:t>
            </a:r>
            <a:endParaRPr lang="en-US" b="1" i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MCMH – Madison County Memorial Hospital">
            <a:extLst>
              <a:ext uri="{FF2B5EF4-FFF2-40B4-BE49-F238E27FC236}">
                <a16:creationId xmlns:a16="http://schemas.microsoft.com/office/drawing/2014/main" id="{0DC17008-999E-8228-949D-7859D6DA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2" y="5755410"/>
            <a:ext cx="3111500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2127</Words>
  <Application>Microsoft Macintosh PowerPoint</Application>
  <PresentationFormat>Widescreen</PresentationFormat>
  <Paragraphs>263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Abadi</vt:lpstr>
      <vt:lpstr>Abadi Extra Light</vt:lpstr>
      <vt:lpstr>Arial</vt:lpstr>
      <vt:lpstr>Calibri</vt:lpstr>
      <vt:lpstr>Office Theme</vt:lpstr>
      <vt:lpstr>3_Office Theme</vt:lpstr>
      <vt:lpstr> HIPAA Privacy and Security  Mandy Rand, IT Manager / HIPAA Security Officer  </vt:lpstr>
      <vt:lpstr>What is HIPAA?</vt:lpstr>
      <vt:lpstr>HIPAA Privacy &amp; Security Rules</vt:lpstr>
      <vt:lpstr>How does HIPAA affect me?</vt:lpstr>
      <vt:lpstr>Protected Health Information (PHI)</vt:lpstr>
      <vt:lpstr>Identifiers that apply to patients, their families, household members and employers:</vt:lpstr>
      <vt:lpstr>Sharing of Information with Family and Friends Involved in the Patient’s Care by Physicians </vt:lpstr>
      <vt:lpstr>PowerPoint Presentation</vt:lpstr>
      <vt:lpstr>Safeguards (cont.)</vt:lpstr>
      <vt:lpstr>PowerPoint Presentation</vt:lpstr>
      <vt:lpstr>General Security Awareness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New Hire Orientation Program</dc:title>
  <dc:creator>Brandies,Corey W</dc:creator>
  <cp:lastModifiedBy>Kevin Angel</cp:lastModifiedBy>
  <cp:revision>59</cp:revision>
  <cp:lastPrinted>2021-06-09T17:22:49Z</cp:lastPrinted>
  <dcterms:created xsi:type="dcterms:W3CDTF">2018-07-31T23:09:45Z</dcterms:created>
  <dcterms:modified xsi:type="dcterms:W3CDTF">2022-09-15T16:35:21Z</dcterms:modified>
</cp:coreProperties>
</file>